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4" r:id="rId4"/>
    <p:sldId id="258" r:id="rId5"/>
    <p:sldId id="296" r:id="rId6"/>
    <p:sldId id="275" r:id="rId7"/>
    <p:sldId id="276" r:id="rId8"/>
    <p:sldId id="277" r:id="rId9"/>
    <p:sldId id="278" r:id="rId10"/>
    <p:sldId id="279" r:id="rId11"/>
    <p:sldId id="282" r:id="rId12"/>
    <p:sldId id="283" r:id="rId13"/>
    <p:sldId id="284" r:id="rId14"/>
    <p:sldId id="285" r:id="rId15"/>
    <p:sldId id="286" r:id="rId16"/>
    <p:sldId id="297" r:id="rId17"/>
    <p:sldId id="259" r:id="rId18"/>
    <p:sldId id="288" r:id="rId19"/>
    <p:sldId id="289" r:id="rId20"/>
    <p:sldId id="290" r:id="rId21"/>
    <p:sldId id="291" r:id="rId22"/>
    <p:sldId id="270" r:id="rId23"/>
    <p:sldId id="273" r:id="rId2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136" autoAdjust="0"/>
  </p:normalViewPr>
  <p:slideViewPr>
    <p:cSldViewPr showGuides="1">
      <p:cViewPr>
        <p:scale>
          <a:sx n="90" d="100"/>
          <a:sy n="90" d="100"/>
        </p:scale>
        <p:origin x="-51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9.wmf"/><Relationship Id="rId1" Type="http://schemas.openxmlformats.org/officeDocument/2006/relationships/image" Target="../media/image1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8.wmf"/><Relationship Id="rId7" Type="http://schemas.openxmlformats.org/officeDocument/2006/relationships/image" Target="../media/image35.wmf"/><Relationship Id="rId2" Type="http://schemas.openxmlformats.org/officeDocument/2006/relationships/image" Target="../media/image23.wmf"/><Relationship Id="rId1" Type="http://schemas.openxmlformats.org/officeDocument/2006/relationships/image" Target="../media/image1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27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5B09-B6BF-4643-B770-3CAFCFA60D08}" type="datetimeFigureOut">
              <a:rPr kumimoji="1" lang="ja-JP" altLang="en-US" smtClean="0"/>
              <a:t>2012/9/25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4A98-1F2A-423D-80EE-F26582019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41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EA73-BDC4-4447-842E-4BE47F6E5CBB}" type="datetimeFigureOut">
              <a:rPr kumimoji="1" lang="ja-JP" altLang="en-US" smtClean="0"/>
              <a:t>2012/9/25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 </a:t>
            </a:r>
            <a:r>
              <a:rPr kumimoji="1" lang="en-US" altLang="ja-JP" dirty="0" err="1" smtClean="0"/>
              <a:t>Mr</a:t>
            </a:r>
            <a:r>
              <a:rPr kumimoji="1" lang="en-US" altLang="ja-JP" dirty="0" smtClean="0"/>
              <a:t> Chairman.</a:t>
            </a:r>
          </a:p>
          <a:p>
            <a:r>
              <a:rPr kumimoji="1" lang="en-US" altLang="ja-JP" dirty="0" smtClean="0"/>
              <a:t>My name is Hiroshi </a:t>
            </a:r>
            <a:r>
              <a:rPr kumimoji="1" lang="en-US" altLang="ja-JP" dirty="0" err="1" smtClean="0"/>
              <a:t>Nakatsugawa</a:t>
            </a:r>
            <a:r>
              <a:rPr kumimoji="1" lang="en-US" altLang="ja-JP" dirty="0" smtClean="0"/>
              <a:t> from Yokohama National University.</a:t>
            </a:r>
          </a:p>
          <a:p>
            <a:r>
              <a:rPr kumimoji="1" lang="en-US" altLang="ja-JP" dirty="0" smtClean="0"/>
              <a:t>It is my great honor to be invited such an opportunity.</a:t>
            </a:r>
          </a:p>
          <a:p>
            <a:r>
              <a:rPr kumimoji="1" lang="en-US" altLang="ja-JP" dirty="0" smtClean="0"/>
              <a:t>Today, I’m going to talking about “Self-cooling on power MOSFET using copper plating single-crystalline silicon wafers”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with n-type silicon is located between upper and lower copper blocks.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 small cooling effect can be found.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But this is in the experimental error.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So, we have tried to modify the experimental setup.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fin made of stainless-steel was exchanged for the fin made of copper.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Then, MOSFET and single-crystalline silicon were located between fin and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 directly.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In addition, the water temperature in the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 was maintained 2℃ by the cooling water circulation system with ice.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is located between fin and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average temperatures of top and bottom side of MOSFET are 16.4℃ and 9.5℃.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with n-type silicon is located between fin and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average temperature of top side of MOSFET decreases 1.9℃.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And the average temperature of bottom side of MOSFET decreases 1.5℃.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with p-type silicon is located between fin and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average temperature of top side of MOSFET decreases 0.7℃.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And the average temperature of bottom side of MOSFET decreases 1℃.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with n and p-type </a:t>
            </a:r>
            <a:r>
              <a:rPr lang="en-US" altLang="ja-JP" dirty="0" err="1" smtClean="0"/>
              <a:t>silicons</a:t>
            </a:r>
            <a:r>
              <a:rPr lang="en-US" altLang="ja-JP" dirty="0" smtClean="0"/>
              <a:t> is located between fin and </a:t>
            </a:r>
            <a:r>
              <a:rPr lang="en-US" altLang="ja-JP" dirty="0" err="1" smtClean="0"/>
              <a:t>heatsink</a:t>
            </a:r>
            <a:r>
              <a:rPr lang="en-US" altLang="ja-JP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average temperature of top side of MOSFET decreases 1.3℃.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And the average temperature of bottom side of MOSFET also decreases 1.3℃.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I’m going to talk about thermoelectric generation for polycrystalline oxide.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27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Ytterbium doped calcium manganese oxide was used for n-type thermoelectric element. </a:t>
            </a:r>
          </a:p>
          <a:p>
            <a:r>
              <a:rPr kumimoji="1" lang="en-US" altLang="ja-JP" dirty="0" smtClean="0"/>
              <a:t>And yttrium doped calcium cobalt oxide was used for p-type thermoelectric element. </a:t>
            </a:r>
          </a:p>
          <a:p>
            <a:r>
              <a:rPr kumimoji="1" lang="en-US" altLang="ja-JP" dirty="0" smtClean="0"/>
              <a:t>These elements were cut for cubic of 6mm on a side. </a:t>
            </a:r>
          </a:p>
          <a:p>
            <a:r>
              <a:rPr kumimoji="1" lang="en-US" altLang="ja-JP" dirty="0" smtClean="0"/>
              <a:t>Silver paste coating thermoelectric elements were serial connected on silver sheet and annealed at 850℃ in air. </a:t>
            </a:r>
          </a:p>
          <a:p>
            <a:r>
              <a:rPr kumimoji="1" lang="en-US" altLang="ja-JP" dirty="0" smtClean="0"/>
              <a:t>Then, we get 2 PN pair thermoelectric module.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temperature difference was estimated 379K by using the line profile of the infrared thermography.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A03B-09AC-4137-B453-8C6079C07A3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23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temperature range, the average internal resistance and </a:t>
            </a:r>
            <a:r>
              <a:rPr kumimoji="1" lang="en-US" altLang="ja-JP" dirty="0" err="1" smtClean="0"/>
              <a:t>Seebeck</a:t>
            </a:r>
            <a:r>
              <a:rPr kumimoji="1" lang="en-US" altLang="ja-JP" dirty="0" smtClean="0"/>
              <a:t> coefficient of the thermoelectric module are found 0.51Ω and 842μV/K, respectively.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A03B-09AC-4137-B453-8C6079C07A3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92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Thermoelectric generation is very important from a point view of waste heat utilization. In order to realize 10% of energy conversion efficiency, ZT value needs to be above 1. </a:t>
            </a:r>
          </a:p>
          <a:p>
            <a:r>
              <a:rPr kumimoji="1" lang="en-US" altLang="ja-JP" dirty="0" smtClean="0"/>
              <a:t>This figure shows ZT values of thermoelectric materials. </a:t>
            </a:r>
          </a:p>
          <a:p>
            <a:r>
              <a:rPr kumimoji="1" lang="en-US" altLang="ja-JP" dirty="0" smtClean="0"/>
              <a:t>In the low temperature, bismuth telluride has high ZT value. </a:t>
            </a:r>
          </a:p>
          <a:p>
            <a:r>
              <a:rPr kumimoji="1" lang="en-US" altLang="ja-JP" dirty="0" smtClean="0"/>
              <a:t>In the middle temperature, silicide and </a:t>
            </a:r>
            <a:r>
              <a:rPr kumimoji="1" lang="en-US" altLang="ja-JP" dirty="0" err="1" smtClean="0"/>
              <a:t>skutterudite</a:t>
            </a:r>
            <a:r>
              <a:rPr kumimoji="1" lang="en-US" altLang="ja-JP" dirty="0" smtClean="0"/>
              <a:t> attract attention. </a:t>
            </a:r>
          </a:p>
          <a:p>
            <a:r>
              <a:rPr kumimoji="1" lang="en-US" altLang="ja-JP" dirty="0" smtClean="0"/>
              <a:t>In the high temperature, single-crystalline oxides have high performance. </a:t>
            </a:r>
          </a:p>
          <a:p>
            <a:r>
              <a:rPr kumimoji="1" lang="en-US" altLang="ja-JP" dirty="0" smtClean="0"/>
              <a:t>But ZT values of polycrystalline oxide and single-crystalline silicon are very low.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shows voltage-current line and current-power curve of the thermoelectric module. </a:t>
            </a:r>
          </a:p>
          <a:p>
            <a:r>
              <a:rPr kumimoji="1" lang="en-US" altLang="ja-JP" dirty="0" smtClean="0"/>
              <a:t>From the open-circuit voltage, we can get the temperature difference 399K. </a:t>
            </a:r>
          </a:p>
          <a:p>
            <a:r>
              <a:rPr kumimoji="1" lang="en-US" altLang="ja-JP" dirty="0" smtClean="0"/>
              <a:t>This is in good agreement with the value from infrared </a:t>
            </a:r>
            <a:r>
              <a:rPr kumimoji="1" lang="en-US" altLang="ja-JP" dirty="0" err="1" smtClean="0"/>
              <a:t>thermoraphy</a:t>
            </a:r>
            <a:r>
              <a:rPr kumimoji="1" lang="en-US" altLang="ja-JP" dirty="0" smtClean="0"/>
              <a:t>. </a:t>
            </a:r>
          </a:p>
          <a:p>
            <a:r>
              <a:rPr kumimoji="1" lang="en-US" altLang="ja-JP" dirty="0" smtClean="0"/>
              <a:t>From maximum current, we can get the contact resistance 0.31Ω. </a:t>
            </a:r>
          </a:p>
          <a:p>
            <a:r>
              <a:rPr kumimoji="1" lang="en-US" altLang="ja-JP" dirty="0" smtClean="0"/>
              <a:t>And maximum power is 34mW. </a:t>
            </a:r>
          </a:p>
          <a:p>
            <a:r>
              <a:rPr kumimoji="1" lang="en-US" altLang="ja-JP" dirty="0" smtClean="0"/>
              <a:t>This means 17mW per PN pair. </a:t>
            </a:r>
          </a:p>
          <a:p>
            <a:r>
              <a:rPr kumimoji="1" lang="en-US" altLang="ja-JP" dirty="0" smtClean="0"/>
              <a:t>In addition, energy conversion efficiency can be found 0.21%.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A03B-09AC-4137-B453-8C6079C07A3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407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the element shape is cubic, the internal resistance is in inverse proportion to the element length and the contact resistance is in proportion to the element area. </a:t>
            </a:r>
          </a:p>
          <a:p>
            <a:r>
              <a:rPr kumimoji="1" lang="en-US" altLang="ja-JP" dirty="0" smtClean="0"/>
              <a:t>So, the module resistance has minimum at the element length of 5.6mm. </a:t>
            </a:r>
          </a:p>
          <a:p>
            <a:r>
              <a:rPr kumimoji="1" lang="en-US" altLang="ja-JP" dirty="0" smtClean="0"/>
              <a:t>Fortunately, the element size is in good shape.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A03B-09AC-4137-B453-8C6079C07A3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56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conclusion, 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We try to show application of the self-cooling device for single-crystalline silicon.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The self-cooling of top and bottom side of MOSFET with n-type and/or p-type Si can be found in the electric current of 40A.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We try to show application of thermoelectric generation for polycrystalline oxide.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In the temperature difference 399K, the maximum power per PN pair can be found 17mW.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Thank you for your kind attention.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Polycrystalline oxide is stable in the high temperature, and shows low resistivity and high </a:t>
            </a:r>
            <a:r>
              <a:rPr kumimoji="1" lang="en-US" altLang="ja-JP" dirty="0" err="1" smtClean="0"/>
              <a:t>Seebeck</a:t>
            </a:r>
            <a:r>
              <a:rPr kumimoji="1" lang="en-US" altLang="ja-JP" dirty="0" smtClean="0"/>
              <a:t> coefficient. </a:t>
            </a:r>
          </a:p>
          <a:p>
            <a:r>
              <a:rPr kumimoji="1" lang="en-US" altLang="ja-JP" dirty="0" smtClean="0"/>
              <a:t>So, polycrystalline oxide can be applied to waste heat utilization or emergency power source. </a:t>
            </a:r>
          </a:p>
          <a:p>
            <a:r>
              <a:rPr kumimoji="1" lang="en-US" altLang="ja-JP" dirty="0" smtClean="0"/>
              <a:t>On the other hand, single-crystalline silicon shows low resistivity, high </a:t>
            </a:r>
            <a:r>
              <a:rPr kumimoji="1" lang="en-US" altLang="ja-JP" dirty="0" err="1" smtClean="0"/>
              <a:t>Seebeck</a:t>
            </a:r>
            <a:r>
              <a:rPr kumimoji="1" lang="en-US" altLang="ja-JP" dirty="0" smtClean="0"/>
              <a:t> coefficient, and low ZT value because of high thermal conductivity. </a:t>
            </a:r>
          </a:p>
          <a:p>
            <a:r>
              <a:rPr kumimoji="1" lang="en-US" altLang="ja-JP" dirty="0" smtClean="0"/>
              <a:t>So, single-crystalline silicon is expected to be application of self-cooling device using high thermal conductivity.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purpose of this study is to show application of thermoelectric generation for polycrystalline oxide and self-cooling device for single-crystalline silicon.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 of all, I’m going to talk about self-cooling for single-crystalline silicon.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60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Thermoelectric cooling is realized by the cycle of </a:t>
            </a:r>
            <a:r>
              <a:rPr lang="en-US" altLang="ja-JP" dirty="0" err="1" smtClean="0"/>
              <a:t>Peltier</a:t>
            </a:r>
            <a:r>
              <a:rPr lang="en-US" altLang="ja-JP" dirty="0" smtClean="0"/>
              <a:t> heat absorption and heat release.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But high-current cannot be passed because of a large Joule heat.</a:t>
            </a:r>
            <a:endParaRPr lang="ja-JP" altLang="en-US" dirty="0" smtClean="0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F2BC22-16C1-4F14-BA93-CEF9703DDD04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On the other hand, self-cooling is realized by the thermal conduction and the </a:t>
            </a:r>
            <a:r>
              <a:rPr lang="en-US" altLang="ja-JP" dirty="0" err="1" smtClean="0"/>
              <a:t>Peltier</a:t>
            </a:r>
            <a:r>
              <a:rPr lang="en-US" altLang="ja-JP" dirty="0" smtClean="0"/>
              <a:t> heat absorption.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In this case, high-current can be passed because of a small Joule heat.</a:t>
            </a:r>
            <a:endParaRPr lang="ja-JP" altLang="en-US" dirty="0" smtClean="0"/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F2BC22-16C1-4F14-BA93-CEF9703DDD04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electrode was fabricated on both surfaces by coating titanium and gold sputtering and copper plating.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figure shows experimental setup, where white arrow shows the electric current of 40A.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MOSFET and single-crystalline silicon was located between copper blocks.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temperature measurement was carried out using infrared thermography every 10 minutes in two hours.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voltage between Drain and Source was also measured.</a:t>
            </a:r>
            <a:endParaRPr lang="ja-JP" altLang="en-US" dirty="0" smtClean="0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81F935-0467-4C06-8443-E60E419BDD0E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This is the result when MOSFET is located between upper and lower copper blocks.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 temperatures of top and bottom side of MOSFET are measured by using the line profile of the infrared thermography.</a:t>
            </a:r>
            <a:endParaRPr lang="ja-JP" altLang="en-US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B7D907-4A6A-467F-A09C-E01A135A58A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3.w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9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wmf"/><Relationship Id="rId34" Type="http://schemas.openxmlformats.org/officeDocument/2006/relationships/oleObject" Target="../embeddings/oleObject19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33" Type="http://schemas.openxmlformats.org/officeDocument/2006/relationships/image" Target="../media/image25.wmf"/><Relationship Id="rId38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27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9.wmf"/><Relationship Id="rId31" Type="http://schemas.openxmlformats.org/officeDocument/2006/relationships/image" Target="../media/image2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0.wmf"/><Relationship Id="rId5" Type="http://schemas.openxmlformats.org/officeDocument/2006/relationships/image" Target="../media/image13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23.wmf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8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344816" cy="2425824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B0F0"/>
                </a:solidFill>
              </a:rPr>
              <a:t>Yokohama National University*, National Defense Academy</a:t>
            </a:r>
            <a:r>
              <a:rPr lang="en-US" altLang="ja-JP" b="1" baseline="30000" dirty="0" smtClean="0">
                <a:solidFill>
                  <a:srgbClr val="00B0F0"/>
                </a:solidFill>
              </a:rPr>
              <a:t>1)</a:t>
            </a:r>
            <a:r>
              <a:rPr lang="en-US" altLang="ja-JP" b="1" dirty="0" smtClean="0">
                <a:solidFill>
                  <a:srgbClr val="00B0F0"/>
                </a:solidFill>
              </a:rPr>
              <a:t>, Chubu University</a:t>
            </a:r>
            <a:r>
              <a:rPr lang="en-US" altLang="ja-JP" b="1" baseline="30000" dirty="0" smtClean="0">
                <a:solidFill>
                  <a:srgbClr val="00B0F0"/>
                </a:solidFill>
              </a:rPr>
              <a:t>2)</a:t>
            </a:r>
            <a:endParaRPr kumimoji="1" lang="en-US" altLang="ja-JP" b="1" baseline="30000" dirty="0" smtClean="0">
              <a:solidFill>
                <a:srgbClr val="00B0F0"/>
              </a:solidFill>
            </a:endParaRPr>
          </a:p>
          <a:p>
            <a:r>
              <a:rPr kumimoji="1" lang="en-US" altLang="ja-JP" b="1" dirty="0" err="1" smtClean="0">
                <a:solidFill>
                  <a:srgbClr val="00B0F0"/>
                </a:solidFill>
              </a:rPr>
              <a:t>H.Nakatsugawa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*, Y.Okamoto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1)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, T.Kawahara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2)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, S.Yamaguchi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2)</a:t>
            </a:r>
            <a:endParaRPr kumimoji="1" lang="ja-JP" altLang="en-US" b="1" baseline="30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1484784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148478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</a:rPr>
              <a:t>Self-cooling on power MOSFET using copper plating single-crystalline silicon wafers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5401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IUMRS-International Conference on Electronic Materials 2012</a:t>
            </a:r>
          </a:p>
          <a:p>
            <a:pPr algn="ctr"/>
            <a:r>
              <a:rPr kumimoji="1" lang="en-US" altLang="ja-JP" b="1" dirty="0" smtClean="0"/>
              <a:t>Sept.23 – 28, 2012 </a:t>
            </a:r>
            <a:r>
              <a:rPr kumimoji="1" lang="en-US" altLang="ja-JP" b="1" dirty="0" err="1" smtClean="0"/>
              <a:t>Pacifico</a:t>
            </a:r>
            <a:r>
              <a:rPr kumimoji="1" lang="en-US" altLang="ja-JP" b="1" dirty="0" smtClean="0"/>
              <a:t> Yokohama, Yokohama, Japan</a:t>
            </a:r>
            <a:endParaRPr kumimoji="1" lang="ja-JP" altLang="en-US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pic>
        <p:nvPicPr>
          <p:cNvPr id="12" name="Picture 1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28970"/>
            <a:ext cx="1498845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22770"/>
            <a:ext cx="1259010" cy="4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Results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MOSFET+n-Si</a:t>
            </a:r>
            <a:r>
              <a:rPr lang="en-US" altLang="ja-JP" dirty="0" smtClean="0"/>
              <a:t> </a:t>
            </a:r>
            <a:r>
              <a:rPr lang="en-US" altLang="ja-JP" dirty="0" smtClean="0"/>
              <a:t>(40A)</a:t>
            </a:r>
            <a:endParaRPr lang="ja-JP" alt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5"/>
            <a:ext cx="2757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" y="3429001"/>
            <a:ext cx="3384376" cy="330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47864" y="45957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17.4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±0.6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51571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</a:rPr>
              <a:t>11.6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±0.8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67522" y="211611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63mV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2335192" y="107790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5776" y="12687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2.52W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680"/>
            <a:ext cx="2664296" cy="23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雲形吹き出し 10"/>
          <p:cNvSpPr/>
          <p:nvPr/>
        </p:nvSpPr>
        <p:spPr>
          <a:xfrm>
            <a:off x="6919528" y="1031540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63544" y="125800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2.52W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96176" y="20869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118mV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雲形吹き出し 13"/>
          <p:cNvSpPr/>
          <p:nvPr/>
        </p:nvSpPr>
        <p:spPr>
          <a:xfrm rot="10082077">
            <a:off x="6720068" y="2586079"/>
            <a:ext cx="959593" cy="5788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6256" y="27370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0.14W</a:t>
            </a:r>
            <a:endParaRPr kumimoji="1" lang="en-US" altLang="ja-JP" sz="1200" b="1" dirty="0" smtClean="0"/>
          </a:p>
        </p:txBody>
      </p:sp>
      <p:sp>
        <p:nvSpPr>
          <p:cNvPr id="2" name="円/楕円 1"/>
          <p:cNvSpPr/>
          <p:nvPr/>
        </p:nvSpPr>
        <p:spPr>
          <a:xfrm>
            <a:off x="7564764" y="1812626"/>
            <a:ext cx="1368152" cy="1102706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82596" y="1953706"/>
            <a:ext cx="11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Peltier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 heat from n-Si 2.06W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55632" y="2598522"/>
            <a:ext cx="8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B050"/>
                </a:solidFill>
              </a:rPr>
              <a:t>172μV/K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68" y="3398281"/>
            <a:ext cx="3390821" cy="33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917288" y="47099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16.6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17288" y="528683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</a:rPr>
              <a:t>10.9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±0.6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4128" y="31611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n-Si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80724" y="4432081"/>
            <a:ext cx="89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－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0.8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75230" y="562601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70C0"/>
                </a:solidFill>
              </a:rPr>
              <a:t>－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0.7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1149283" y="2106516"/>
            <a:ext cx="317894" cy="437712"/>
            <a:chOff x="1241084" y="2389808"/>
            <a:chExt cx="317894" cy="437712"/>
          </a:xfrm>
        </p:grpSpPr>
        <p:sp>
          <p:nvSpPr>
            <p:cNvPr id="27" name="テキスト ボックス 26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586254" y="2056775"/>
            <a:ext cx="317894" cy="437712"/>
            <a:chOff x="1241084" y="2389808"/>
            <a:chExt cx="317894" cy="437712"/>
          </a:xfrm>
        </p:grpSpPr>
        <p:sp>
          <p:nvSpPr>
            <p:cNvPr id="30" name="テキスト ボックス 29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6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224"/>
            <a:ext cx="6624736" cy="304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6" y="3432424"/>
            <a:ext cx="6768752" cy="31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4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Results</a:t>
            </a:r>
            <a:r>
              <a:rPr lang="en-US" altLang="ja-JP" dirty="0" smtClean="0"/>
              <a:t>: </a:t>
            </a:r>
            <a:r>
              <a:rPr lang="en-US" altLang="ja-JP" dirty="0" smtClean="0"/>
              <a:t>MOSFET </a:t>
            </a:r>
            <a:r>
              <a:rPr lang="en-US" altLang="ja-JP" dirty="0" smtClean="0"/>
              <a:t>only (40A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47020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16.4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75653" y="53195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9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4098244" y="2528761"/>
            <a:ext cx="1141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21176" y="2937746"/>
            <a:ext cx="27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0</a:t>
            </a:r>
            <a:endParaRPr kumimoji="1" lang="ja-JP" altLang="en-US" sz="9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64244" y="2528761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15</a:t>
            </a:r>
            <a:endParaRPr kumimoji="1" lang="ja-JP" altLang="en-US" sz="9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64244" y="2147604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30</a:t>
            </a:r>
            <a:endParaRPr kumimoji="1" lang="ja-JP" altLang="en-US" sz="9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09880" y="3053162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l</a:t>
            </a:r>
            <a:r>
              <a:rPr lang="en-US" altLang="ja-JP" sz="900" b="1" dirty="0" smtClean="0"/>
              <a:t>ine profile</a:t>
            </a:r>
            <a:endParaRPr kumimoji="1" lang="ja-JP" altLang="en-US" sz="900" b="1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098211" y="1309717"/>
            <a:ext cx="1141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1016148"/>
            <a:ext cx="2933085" cy="2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雲形吹き出し 40"/>
          <p:cNvSpPr/>
          <p:nvPr/>
        </p:nvSpPr>
        <p:spPr>
          <a:xfrm>
            <a:off x="2452835" y="118992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96851" y="14251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58179" y="237030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46mV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3366667"/>
            <a:ext cx="3409985" cy="33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0" y="3491918"/>
            <a:ext cx="3020189" cy="31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6012160" y="6581001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4642291" y="5983279"/>
            <a:ext cx="867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pixel value</a:t>
            </a:r>
          </a:p>
        </p:txBody>
      </p:sp>
      <p:sp>
        <p:nvSpPr>
          <p:cNvPr id="51" name="屈折矢印 50"/>
          <p:cNvSpPr/>
          <p:nvPr/>
        </p:nvSpPr>
        <p:spPr>
          <a:xfrm>
            <a:off x="6577779" y="3283994"/>
            <a:ext cx="279525" cy="1258795"/>
          </a:xfrm>
          <a:prstGeom prst="bentUp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73" y="2224391"/>
            <a:ext cx="3986796" cy="80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60" y="998030"/>
            <a:ext cx="3986796" cy="80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4821143" y="1718702"/>
            <a:ext cx="27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0</a:t>
            </a:r>
            <a:endParaRPr kumimoji="1" lang="ja-JP" altLang="en-US" sz="9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764211" y="1309717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15</a:t>
            </a:r>
            <a:endParaRPr kumimoji="1" lang="ja-JP" altLang="en-US" sz="9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409847" y="183411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l</a:t>
            </a:r>
            <a:r>
              <a:rPr lang="en-US" altLang="ja-JP" sz="900" b="1" dirty="0" smtClean="0"/>
              <a:t>ine profile</a:t>
            </a:r>
            <a:endParaRPr kumimoji="1" lang="ja-JP" altLang="en-US" sz="900" b="1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4950880" y="1266144"/>
            <a:ext cx="15841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6012160" y="1501617"/>
            <a:ext cx="1189808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893937" y="1586781"/>
            <a:ext cx="2146937" cy="12624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225150" y="1016148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upper side temperature: 20.6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075710" y="1558580"/>
            <a:ext cx="2117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lower</a:t>
            </a:r>
            <a:r>
              <a:rPr kumimoji="1" lang="en-US" altLang="ja-JP" sz="1000" b="1" dirty="0" smtClean="0"/>
              <a:t> side temperature: 7.5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165476" y="1337741"/>
            <a:ext cx="193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internal</a:t>
            </a:r>
            <a:r>
              <a:rPr kumimoji="1" lang="en-US" altLang="ja-JP" sz="1000" b="1" dirty="0" smtClean="0"/>
              <a:t> temperature: 11.3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63874" y="1432827"/>
            <a:ext cx="26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0070C0"/>
                </a:solidFill>
              </a:rPr>
              <a:t>●</a:t>
            </a:r>
            <a:endParaRPr kumimoji="1" lang="ja-JP" altLang="en-US" sz="800" dirty="0">
              <a:solidFill>
                <a:srgbClr val="0070C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764211" y="928560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30</a:t>
            </a:r>
            <a:endParaRPr kumimoji="1" lang="ja-JP" altLang="en-US" sz="900" b="1" dirty="0"/>
          </a:p>
        </p:txBody>
      </p:sp>
      <p:cxnSp>
        <p:nvCxnSpPr>
          <p:cNvPr id="66" name="直線矢印コネクタ 65"/>
          <p:cNvCxnSpPr/>
          <p:nvPr/>
        </p:nvCxnSpPr>
        <p:spPr>
          <a:xfrm flipH="1">
            <a:off x="3375653" y="1580949"/>
            <a:ext cx="3509440" cy="3877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>
            <a:off x="3347864" y="1460851"/>
            <a:ext cx="2422210" cy="3379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7112535" y="351951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120min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73598" y="1306361"/>
            <a:ext cx="26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</a:rPr>
              <a:t>●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241084" y="2389808"/>
            <a:ext cx="317894" cy="437712"/>
            <a:chOff x="1241084" y="2389808"/>
            <a:chExt cx="317894" cy="437712"/>
          </a:xfrm>
        </p:grpSpPr>
        <p:sp>
          <p:nvSpPr>
            <p:cNvPr id="39" name="テキスト ボックス 38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Results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MOSFET+n-Si</a:t>
            </a:r>
            <a:r>
              <a:rPr lang="en-US" altLang="ja-JP" dirty="0" smtClean="0"/>
              <a:t> (40A)</a:t>
            </a:r>
            <a:endParaRPr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7020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16.4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75653" y="53195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9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1016148"/>
            <a:ext cx="2933085" cy="2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雲形吹き出し 11"/>
          <p:cNvSpPr/>
          <p:nvPr/>
        </p:nvSpPr>
        <p:spPr>
          <a:xfrm>
            <a:off x="2452835" y="118992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6851" y="14251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8179" y="237030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46mV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3366667"/>
            <a:ext cx="3409985" cy="33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6" y="1040896"/>
            <a:ext cx="2781304" cy="229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雲形吹き出し 18"/>
          <p:cNvSpPr/>
          <p:nvPr/>
        </p:nvSpPr>
        <p:spPr>
          <a:xfrm>
            <a:off x="7020272" y="84686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73840" y="108408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67806" y="224570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68mV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雲形吹き出し 22"/>
          <p:cNvSpPr/>
          <p:nvPr/>
        </p:nvSpPr>
        <p:spPr>
          <a:xfrm rot="8589854">
            <a:off x="7098013" y="2459214"/>
            <a:ext cx="959593" cy="5788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6296" y="265855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0.14W</a:t>
            </a:r>
            <a:endParaRPr kumimoji="1" lang="en-US" altLang="ja-JP" sz="1200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49717" y="316760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n-Si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7605888" y="1657975"/>
            <a:ext cx="1368152" cy="1102706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61836" y="1826936"/>
            <a:ext cx="11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Peltier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 heat from n-Si 0.74W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65928" y="2431551"/>
            <a:ext cx="8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B050"/>
                </a:solidFill>
              </a:rPr>
              <a:t>6</a:t>
            </a:r>
            <a:r>
              <a:rPr lang="en-US" altLang="ja-JP" sz="1200" b="1" dirty="0" smtClean="0">
                <a:solidFill>
                  <a:srgbClr val="00B050"/>
                </a:solidFill>
              </a:rPr>
              <a:t>2μV/K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9" y="3367984"/>
            <a:ext cx="3408635" cy="33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7872136" y="481111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14.5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90424" y="54719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.0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080724" y="4432081"/>
            <a:ext cx="89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－</a:t>
            </a:r>
            <a:r>
              <a:rPr lang="en-US" altLang="ja-JP" sz="1200" b="1" dirty="0">
                <a:solidFill>
                  <a:srgbClr val="FF0000"/>
                </a:solidFill>
              </a:rPr>
              <a:t>1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.9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75230" y="5748985"/>
            <a:ext cx="1021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70C0"/>
                </a:solidFill>
              </a:rPr>
              <a:t>－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1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265435" y="2359346"/>
            <a:ext cx="317894" cy="437712"/>
            <a:chOff x="1241084" y="2389808"/>
            <a:chExt cx="317894" cy="437712"/>
          </a:xfrm>
        </p:grpSpPr>
        <p:sp>
          <p:nvSpPr>
            <p:cNvPr id="34" name="テキスト ボックス 33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465294" y="2310945"/>
            <a:ext cx="317894" cy="437712"/>
            <a:chOff x="1241084" y="2389808"/>
            <a:chExt cx="317894" cy="437712"/>
          </a:xfrm>
        </p:grpSpPr>
        <p:sp>
          <p:nvSpPr>
            <p:cNvPr id="37" name="テキスト ボックス 36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3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Results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MOSFET+p-Si</a:t>
            </a:r>
            <a:r>
              <a:rPr lang="en-US" altLang="ja-JP" dirty="0" smtClean="0"/>
              <a:t> (40A)</a:t>
            </a:r>
            <a:endParaRPr lang="ja-JP" altLang="en-US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47020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16.4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75653" y="53195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9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1016148"/>
            <a:ext cx="2933085" cy="2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2452835" y="118992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96851" y="14251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8179" y="237030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46mV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3366667"/>
            <a:ext cx="3409985" cy="33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74599"/>
            <a:ext cx="2948731" cy="22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雲形吹き出し 10"/>
          <p:cNvSpPr/>
          <p:nvPr/>
        </p:nvSpPr>
        <p:spPr>
          <a:xfrm>
            <a:off x="6771056" y="935862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3360" y="118992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13" name="雲形吹き出し 12"/>
          <p:cNvSpPr/>
          <p:nvPr/>
        </p:nvSpPr>
        <p:spPr>
          <a:xfrm rot="10082077">
            <a:off x="7294219" y="2671028"/>
            <a:ext cx="746835" cy="5807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73059" y="287349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0.04W</a:t>
            </a:r>
            <a:endParaRPr kumimoji="1" lang="en-US" altLang="ja-JP" sz="1200" b="1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7509732" y="1657975"/>
            <a:ext cx="1392569" cy="1223878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67637" y="1862473"/>
            <a:ext cx="11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Peltier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 heat from p-Si 0.56W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26048" y="2468476"/>
            <a:ext cx="8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B050"/>
                </a:solidFill>
              </a:rPr>
              <a:t>4</a:t>
            </a:r>
            <a:r>
              <a:rPr lang="en-US" altLang="ja-JP" sz="1200" b="1" dirty="0" smtClean="0">
                <a:solidFill>
                  <a:srgbClr val="00B050"/>
                </a:solidFill>
              </a:rPr>
              <a:t>7μV/K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88901" y="2250624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61mV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04" y="3375243"/>
            <a:ext cx="3392420" cy="331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7826048" y="47261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15.7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26048" y="545720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1134" y="3206833"/>
            <a:ext cx="178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p-Si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80724" y="4432081"/>
            <a:ext cx="89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－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0.7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18835" y="5748985"/>
            <a:ext cx="1021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70C0"/>
                </a:solidFill>
              </a:rPr>
              <a:t>－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1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.0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1265435" y="2359346"/>
            <a:ext cx="317894" cy="437712"/>
            <a:chOff x="1241084" y="2389808"/>
            <a:chExt cx="317894" cy="437712"/>
          </a:xfrm>
        </p:grpSpPr>
        <p:sp>
          <p:nvSpPr>
            <p:cNvPr id="27" name="テキスト ボックス 26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652120" y="2404024"/>
            <a:ext cx="317894" cy="437712"/>
            <a:chOff x="1241084" y="2389808"/>
            <a:chExt cx="317894" cy="437712"/>
          </a:xfrm>
        </p:grpSpPr>
        <p:sp>
          <p:nvSpPr>
            <p:cNvPr id="30" name="テキスト ボックス 29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Results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MOSFET+n-Si+p-Si</a:t>
            </a:r>
            <a:r>
              <a:rPr lang="en-US" altLang="ja-JP" dirty="0" smtClean="0"/>
              <a:t> (40A)</a:t>
            </a:r>
            <a:endParaRPr lang="ja-JP" altLang="en-US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47020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16.4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75653" y="53195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9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±0.4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1016148"/>
            <a:ext cx="2933085" cy="2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2452835" y="118992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6019" y="14251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8179" y="237030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46mV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3366667"/>
            <a:ext cx="3409985" cy="33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09915"/>
            <a:ext cx="2966589" cy="229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雲形吹き出し 10"/>
          <p:cNvSpPr/>
          <p:nvPr/>
        </p:nvSpPr>
        <p:spPr>
          <a:xfrm>
            <a:off x="6918338" y="95069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6370" y="10322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1.84W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80169" y="224570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70mV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雲形吹き出し 13"/>
          <p:cNvSpPr/>
          <p:nvPr/>
        </p:nvSpPr>
        <p:spPr>
          <a:xfrm rot="10082077">
            <a:off x="7384552" y="2367411"/>
            <a:ext cx="999631" cy="6954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41424" y="271515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0.18W</a:t>
            </a:r>
            <a:endParaRPr kumimoji="1" lang="en-US" altLang="ja-JP" sz="1200" b="1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40252" y="308480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n-Si &amp; p-Si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7482922" y="1541629"/>
            <a:ext cx="1574452" cy="1153404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45643" y="1737874"/>
            <a:ext cx="141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</a:rPr>
              <a:t>Peltier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 heat from n-Si &amp; p-Si 0.78W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61504" y="2157189"/>
            <a:ext cx="773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B050"/>
                </a:solidFill>
              </a:rPr>
              <a:t>6</a:t>
            </a:r>
            <a:r>
              <a:rPr lang="en-US" altLang="ja-JP" sz="1200" b="1" dirty="0" smtClean="0">
                <a:solidFill>
                  <a:srgbClr val="00B050"/>
                </a:solidFill>
              </a:rPr>
              <a:t>5μV/K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9" y="3398104"/>
            <a:ext cx="3414965" cy="333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833350" y="483040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15.1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±0.5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84367" y="545808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.2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±0.5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24982" y="4553406"/>
            <a:ext cx="89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－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.3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75230" y="5748985"/>
            <a:ext cx="1021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70C0"/>
                </a:solidFill>
              </a:rPr>
              <a:t>－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1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.3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1265435" y="2359346"/>
            <a:ext cx="317894" cy="437712"/>
            <a:chOff x="1241084" y="2389808"/>
            <a:chExt cx="317894" cy="437712"/>
          </a:xfrm>
        </p:grpSpPr>
        <p:sp>
          <p:nvSpPr>
            <p:cNvPr id="27" name="テキスト ボックス 26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703410" y="2355934"/>
            <a:ext cx="317894" cy="437712"/>
            <a:chOff x="1241084" y="2389808"/>
            <a:chExt cx="317894" cy="437712"/>
          </a:xfrm>
        </p:grpSpPr>
        <p:sp>
          <p:nvSpPr>
            <p:cNvPr id="30" name="テキスト ボックス 29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1340768"/>
            <a:ext cx="8352928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① 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self-cooling for</a:t>
            </a:r>
            <a:b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single-crystalline silicon</a:t>
            </a:r>
            <a:b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ja-JP" altLang="en-US" dirty="0" smtClean="0"/>
              <a:t>② </a:t>
            </a:r>
            <a:r>
              <a:rPr lang="en-US" altLang="ja-JP" dirty="0" err="1" smtClean="0"/>
              <a:t>themoelectric</a:t>
            </a:r>
            <a:r>
              <a:rPr lang="en-US" altLang="ja-JP" dirty="0" smtClean="0"/>
              <a:t> generation for</a:t>
            </a:r>
            <a:br>
              <a:rPr lang="en-US" altLang="ja-JP" dirty="0" smtClean="0"/>
            </a:br>
            <a:r>
              <a:rPr lang="en-US" altLang="ja-JP" dirty="0" smtClean="0"/>
              <a:t>      polycrystalline oxide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07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269" y="16017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-type thermoelectric elements</a:t>
            </a:r>
            <a:r>
              <a:rPr kumimoji="1" lang="ja-JP" altLang="en-US" dirty="0" smtClean="0"/>
              <a:t>： </a:t>
            </a:r>
            <a:r>
              <a:rPr kumimoji="1" lang="en-US" altLang="ja-JP" dirty="0" err="1" smtClean="0"/>
              <a:t>Yb</a:t>
            </a:r>
            <a:r>
              <a:rPr kumimoji="1" lang="en-US" altLang="ja-JP" dirty="0" smtClean="0"/>
              <a:t> doped CaMnO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81747" y="1601797"/>
            <a:ext cx="316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-type thermoelectric element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Y doped Ca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9</a:t>
            </a:r>
            <a:endParaRPr kumimoji="1" lang="ja-JP" altLang="en-US" baseline="-25000" dirty="0"/>
          </a:p>
        </p:txBody>
      </p:sp>
      <p:sp>
        <p:nvSpPr>
          <p:cNvPr id="6" name="正方形/長方形 5"/>
          <p:cNvSpPr/>
          <p:nvPr/>
        </p:nvSpPr>
        <p:spPr>
          <a:xfrm>
            <a:off x="545243" y="1601796"/>
            <a:ext cx="3312368" cy="631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35943" y="1601797"/>
            <a:ext cx="3358172" cy="646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0915" y="2372928"/>
            <a:ext cx="248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Mn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</a:t>
            </a:r>
            <a:r>
              <a:rPr lang="en-US" altLang="ja-JP" dirty="0" smtClean="0"/>
              <a:t>+ CaCO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+ 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</a:t>
            </a:r>
            <a:endParaRPr kumimoji="1" lang="ja-JP" altLang="en-US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6052" y="2377209"/>
            <a:ext cx="249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</a:t>
            </a:r>
            <a:r>
              <a:rPr lang="en-US" altLang="ja-JP" dirty="0" smtClean="0"/>
              <a:t>+ CaCO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+ Y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</a:t>
            </a:r>
            <a:r>
              <a:rPr lang="en-US" altLang="ja-JP" dirty="0" smtClean="0"/>
              <a:t> </a:t>
            </a:r>
            <a:endParaRPr kumimoji="1" lang="ja-JP" altLang="en-US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2181" y="2824812"/>
            <a:ext cx="335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solid-state reaction:  1300</a:t>
            </a:r>
            <a:r>
              <a:rPr lang="ja-JP" altLang="en-US" dirty="0"/>
              <a:t>℃ </a:t>
            </a:r>
            <a:r>
              <a:rPr lang="en-US" altLang="ja-JP" dirty="0"/>
              <a:t>in air</a:t>
            </a:r>
          </a:p>
          <a:p>
            <a:endParaRPr lang="en-US" altLang="ja-JP" dirty="0"/>
          </a:p>
          <a:p>
            <a:pPr algn="ctr"/>
            <a:r>
              <a:rPr lang="ja-JP" altLang="en-US" dirty="0" smtClean="0"/>
              <a:t> </a:t>
            </a:r>
            <a:r>
              <a:rPr lang="en-US" altLang="ja-JP" dirty="0" smtClean="0"/>
              <a:t>Ca</a:t>
            </a:r>
            <a:r>
              <a:rPr lang="en-US" altLang="ja-JP" baseline="-25000" dirty="0" smtClean="0"/>
              <a:t>0.99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0.01</a:t>
            </a:r>
            <a:r>
              <a:rPr lang="en-US" altLang="ja-JP" dirty="0" smtClean="0"/>
              <a:t>MnO</a:t>
            </a:r>
            <a:r>
              <a:rPr lang="en-US" altLang="ja-JP" baseline="-25000" dirty="0" smtClean="0"/>
              <a:t>3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64710" y="2917332"/>
            <a:ext cx="336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solid-state reaction:  920</a:t>
            </a:r>
            <a:r>
              <a:rPr lang="ja-JP" altLang="en-US" dirty="0"/>
              <a:t>℃ </a:t>
            </a:r>
            <a:r>
              <a:rPr lang="en-US" altLang="ja-JP" dirty="0"/>
              <a:t>in O</a:t>
            </a:r>
            <a:r>
              <a:rPr lang="en-US" altLang="ja-JP" baseline="-25000" dirty="0"/>
              <a:t>2</a:t>
            </a:r>
            <a:r>
              <a:rPr lang="en-US" altLang="ja-JP" dirty="0"/>
              <a:t> </a:t>
            </a:r>
            <a:endParaRPr lang="ja-JP" altLang="en-US" baseline="-25000" dirty="0"/>
          </a:p>
          <a:p>
            <a:endParaRPr lang="en-US" altLang="ja-JP" baseline="-25000" dirty="0" smtClean="0"/>
          </a:p>
          <a:p>
            <a:pPr algn="ctr"/>
            <a:r>
              <a:rPr lang="ja-JP" altLang="en-US" dirty="0" smtClean="0"/>
              <a:t> </a:t>
            </a:r>
            <a:r>
              <a:rPr lang="en-US" altLang="ja-JP" dirty="0" smtClean="0"/>
              <a:t>[(Ca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Y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]</a:t>
            </a:r>
            <a:r>
              <a:rPr lang="en-US" altLang="ja-JP" baseline="-25000" dirty="0" smtClean="0"/>
              <a:t>0.62</a:t>
            </a:r>
            <a:r>
              <a:rPr lang="en-US" altLang="ja-JP" dirty="0" smtClean="0"/>
              <a:t> 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2</a:t>
            </a:r>
            <a:endParaRPr lang="en-US" altLang="ja-JP" baseline="-25000" dirty="0"/>
          </a:p>
        </p:txBody>
      </p:sp>
      <p:sp>
        <p:nvSpPr>
          <p:cNvPr id="20" name="直方体 19"/>
          <p:cNvSpPr/>
          <p:nvPr/>
        </p:nvSpPr>
        <p:spPr>
          <a:xfrm>
            <a:off x="1450112" y="4899515"/>
            <a:ext cx="288032" cy="36004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/>
          <p:cNvSpPr/>
          <p:nvPr/>
        </p:nvSpPr>
        <p:spPr>
          <a:xfrm>
            <a:off x="2106826" y="4883159"/>
            <a:ext cx="288032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3959" y="5833095"/>
            <a:ext cx="119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n-type</a:t>
            </a:r>
          </a:p>
          <a:p>
            <a:r>
              <a:rPr kumimoji="1" lang="en-US" altLang="ja-JP" sz="1400" b="1" dirty="0" smtClean="0"/>
              <a:t>element</a:t>
            </a:r>
            <a:endParaRPr kumimoji="1" lang="ja-JP" altLang="en-US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06826" y="5852332"/>
            <a:ext cx="8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p</a:t>
            </a:r>
            <a:r>
              <a:rPr lang="en-US" altLang="ja-JP" sz="1400" b="1" dirty="0" smtClean="0"/>
              <a:t>-type</a:t>
            </a:r>
          </a:p>
          <a:p>
            <a:r>
              <a:rPr kumimoji="1" lang="en-US" altLang="ja-JP" sz="1400" b="1" dirty="0" smtClean="0"/>
              <a:t>element</a:t>
            </a:r>
            <a:endParaRPr kumimoji="1" lang="ja-JP" altLang="en-US" sz="1400" b="1" dirty="0"/>
          </a:p>
        </p:txBody>
      </p:sp>
      <p:sp>
        <p:nvSpPr>
          <p:cNvPr id="24" name="平行四辺形 23"/>
          <p:cNvSpPr/>
          <p:nvPr/>
        </p:nvSpPr>
        <p:spPr>
          <a:xfrm>
            <a:off x="1474757" y="4880922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/>
        </p:nvSpPr>
        <p:spPr>
          <a:xfrm>
            <a:off x="2140681" y="4883159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1972937" y="4706000"/>
            <a:ext cx="267778" cy="218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1629762" y="4693884"/>
            <a:ext cx="137099" cy="2295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311352" y="4321261"/>
            <a:ext cx="195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silver </a:t>
            </a:r>
            <a:r>
              <a:rPr lang="en-US" altLang="ja-JP" sz="1400" dirty="0" smtClean="0"/>
              <a:t>paste coating</a:t>
            </a:r>
            <a:endParaRPr lang="en-US" altLang="ja-JP" sz="1400" dirty="0" smtClean="0"/>
          </a:p>
        </p:txBody>
      </p:sp>
      <p:sp>
        <p:nvSpPr>
          <p:cNvPr id="42" name="正方形/長方形 41"/>
          <p:cNvSpPr/>
          <p:nvPr/>
        </p:nvSpPr>
        <p:spPr>
          <a:xfrm>
            <a:off x="3737025" y="5336114"/>
            <a:ext cx="792088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673129" y="5336114"/>
            <a:ext cx="792088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169073" y="4760050"/>
            <a:ext cx="900100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235531" y="5423077"/>
            <a:ext cx="234026" cy="246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4743908" y="4847013"/>
            <a:ext cx="234026" cy="246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743908" y="5423077"/>
            <a:ext cx="234026" cy="246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295087" y="4847013"/>
            <a:ext cx="234026" cy="246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 rot="16200000">
            <a:off x="3877693" y="5042796"/>
            <a:ext cx="961538" cy="3960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 rot="16200000">
            <a:off x="4402956" y="5054879"/>
            <a:ext cx="961538" cy="3960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224676" y="5413638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731506" y="4837574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260431" y="4847012"/>
            <a:ext cx="2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1505" y="5415946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84" y="4998362"/>
            <a:ext cx="2021039" cy="48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2106826" y="4982556"/>
            <a:ext cx="2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414108" y="4982556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506123" y="4298015"/>
            <a:ext cx="269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silver sheet</a:t>
            </a:r>
            <a:endParaRPr lang="en-US" altLang="ja-JP" sz="1400" dirty="0" smtClean="0"/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3992653" y="4629038"/>
            <a:ext cx="199624" cy="277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30325" y="4772131"/>
            <a:ext cx="138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c</a:t>
            </a:r>
            <a:r>
              <a:rPr lang="en-US" altLang="ja-JP" sz="1400" dirty="0" smtClean="0"/>
              <a:t>ubic, </a:t>
            </a:r>
          </a:p>
          <a:p>
            <a:r>
              <a:rPr lang="en-US" altLang="ja-JP" sz="1400" dirty="0" smtClean="0"/>
              <a:t>6mm on a side</a:t>
            </a:r>
            <a:endParaRPr kumimoji="1" lang="ja-JP" altLang="en-US" sz="1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603457" y="4328755"/>
            <a:ext cx="225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annealed  at </a:t>
            </a:r>
            <a:r>
              <a:rPr lang="en-US" altLang="ja-JP" sz="1400" dirty="0" smtClean="0"/>
              <a:t>850</a:t>
            </a:r>
            <a:r>
              <a:rPr lang="ja-JP" altLang="en-US" sz="1400" dirty="0" smtClean="0"/>
              <a:t>℃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in air</a:t>
            </a:r>
            <a:endParaRPr kumimoji="1" lang="ja-JP" altLang="en-US" sz="1400" dirty="0"/>
          </a:p>
        </p:txBody>
      </p:sp>
      <p:cxnSp>
        <p:nvCxnSpPr>
          <p:cNvPr id="78" name="直線矢印コネクタ 77"/>
          <p:cNvCxnSpPr/>
          <p:nvPr/>
        </p:nvCxnSpPr>
        <p:spPr>
          <a:xfrm flipV="1">
            <a:off x="1882977" y="5247931"/>
            <a:ext cx="293557" cy="3065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 flipV="1">
            <a:off x="1606264" y="5261191"/>
            <a:ext cx="218962" cy="2909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32228" y="5542158"/>
            <a:ext cx="192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silver </a:t>
            </a:r>
            <a:r>
              <a:rPr lang="en-US" altLang="ja-JP" sz="1400" dirty="0" smtClean="0"/>
              <a:t>paste coating</a:t>
            </a:r>
            <a:endParaRPr lang="en-US" altLang="ja-JP" sz="1400" dirty="0" smtClean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690227" y="5594313"/>
            <a:ext cx="20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/>
              <a:t>2 PN pair</a:t>
            </a:r>
          </a:p>
          <a:p>
            <a:r>
              <a:rPr lang="en-US" altLang="ja-JP" sz="1400" b="1" dirty="0" smtClean="0"/>
              <a:t>t</a:t>
            </a:r>
            <a:r>
              <a:rPr lang="en-US" altLang="ja-JP" sz="1400" b="1" dirty="0" smtClean="0"/>
              <a:t>hermoelectric module</a:t>
            </a:r>
            <a:endParaRPr lang="en-US" altLang="ja-JP" sz="1400" b="1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130325" y="4149080"/>
            <a:ext cx="8839854" cy="22240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071309" y="5966196"/>
            <a:ext cx="173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serial </a:t>
            </a:r>
            <a:r>
              <a:rPr lang="en-US" altLang="ja-JP" sz="1400" b="1" dirty="0" smtClean="0"/>
              <a:t>connection</a:t>
            </a:r>
            <a:endParaRPr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504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 rot="16200000">
            <a:off x="7601597" y="1951861"/>
            <a:ext cx="755502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line profile</a:t>
            </a:r>
            <a:endParaRPr kumimoji="1" lang="ja-JP" altLang="en-US" sz="1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81168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Temperature (</a:t>
            </a:r>
            <a:r>
              <a:rPr kumimoji="1" lang="ja-JP" altLang="en-US" sz="1000" b="1" dirty="0" smtClean="0"/>
              <a:t>℃</a:t>
            </a:r>
            <a:r>
              <a:rPr kumimoji="1" lang="en-US" altLang="ja-JP" sz="1000" b="1" dirty="0" smtClean="0"/>
              <a:t>)</a:t>
            </a:r>
            <a:endParaRPr kumimoji="1" lang="ja-JP" altLang="en-US" sz="1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74653" y="1048773"/>
            <a:ext cx="423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/>
              <a:t>5</a:t>
            </a:r>
            <a:r>
              <a:rPr kumimoji="1" lang="en-US" altLang="ja-JP" sz="1000" b="1" dirty="0" smtClean="0"/>
              <a:t>00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19" y="3260287"/>
            <a:ext cx="2628366" cy="2058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17" name="正方形/長方形 16"/>
          <p:cNvSpPr/>
          <p:nvPr/>
        </p:nvSpPr>
        <p:spPr>
          <a:xfrm>
            <a:off x="6444208" y="4289443"/>
            <a:ext cx="360040" cy="1851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3614" y="2032051"/>
            <a:ext cx="1518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solidFill>
                  <a:schemeClr val="bg1"/>
                </a:solidFill>
              </a:rPr>
              <a:t>w</a:t>
            </a:r>
            <a:r>
              <a:rPr lang="en-US" altLang="ja-JP" sz="1000" b="1" dirty="0" smtClean="0">
                <a:solidFill>
                  <a:schemeClr val="bg1"/>
                </a:solidFill>
              </a:rPr>
              <a:t>ater cooled </a:t>
            </a:r>
            <a:r>
              <a:rPr lang="en-US" altLang="ja-JP" sz="1000" b="1" dirty="0" err="1" smtClean="0">
                <a:solidFill>
                  <a:schemeClr val="bg1"/>
                </a:solidFill>
              </a:rPr>
              <a:t>heatsink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65565" y="1725930"/>
            <a:ext cx="795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TE module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2270" y="124480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heater : 500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℃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" y="1131658"/>
            <a:ext cx="4401093" cy="40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033095" y="515221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Temperature (</a:t>
            </a:r>
            <a:r>
              <a:rPr kumimoji="1" lang="ja-JP" altLang="en-US" sz="1000" b="1" dirty="0" smtClean="0"/>
              <a:t>℃</a:t>
            </a:r>
            <a:r>
              <a:rPr kumimoji="1" lang="en-US" altLang="ja-JP" sz="1000" b="1" dirty="0" smtClean="0"/>
              <a:t>)</a:t>
            </a:r>
            <a:endParaRPr kumimoji="1" lang="ja-JP" altLang="en-US" sz="10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8350" y="4288322"/>
            <a:ext cx="843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/>
              <a:t>pixel value</a:t>
            </a:r>
            <a:endParaRPr kumimoji="1" lang="ja-JP" altLang="en-US" sz="1000" b="1" dirty="0"/>
          </a:p>
        </p:txBody>
      </p:sp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39" y="1116891"/>
            <a:ext cx="3042044" cy="18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直線矢印コネクタ 32"/>
          <p:cNvCxnSpPr/>
          <p:nvPr/>
        </p:nvCxnSpPr>
        <p:spPr>
          <a:xfrm>
            <a:off x="2267744" y="1841907"/>
            <a:ext cx="24482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8530" y="1866345"/>
            <a:ext cx="1558466" cy="31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7406373" y="1040351"/>
            <a:ext cx="225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0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1306356"/>
            <a:ext cx="100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smtClean="0">
                <a:solidFill>
                  <a:srgbClr val="00B0F0"/>
                </a:solidFill>
              </a:rPr>
              <a:t>H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=709K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596836" y="2452723"/>
            <a:ext cx="100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smtClean="0">
                <a:solidFill>
                  <a:srgbClr val="00B0F0"/>
                </a:solidFill>
              </a:rPr>
              <a:t>L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=330K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11855" y="2087227"/>
            <a:ext cx="1518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solidFill>
                  <a:schemeClr val="bg1"/>
                </a:solidFill>
              </a:rPr>
              <a:t>w</a:t>
            </a:r>
            <a:r>
              <a:rPr lang="en-US" altLang="ja-JP" sz="1000" b="1" dirty="0" smtClean="0">
                <a:solidFill>
                  <a:schemeClr val="bg1"/>
                </a:solidFill>
              </a:rPr>
              <a:t>ater cooled </a:t>
            </a:r>
            <a:r>
              <a:rPr lang="en-US" altLang="ja-JP" sz="1000" b="1" dirty="0" err="1" smtClean="0">
                <a:solidFill>
                  <a:schemeClr val="bg1"/>
                </a:solidFill>
              </a:rPr>
              <a:t>heatsink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7302" y="135583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heater : 600</a:t>
            </a:r>
            <a:r>
              <a:rPr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51089" y="1791542"/>
            <a:ext cx="795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TE module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07707" y="1951862"/>
            <a:ext cx="528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18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℃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Results: temperature difference</a:t>
            </a:r>
            <a:endParaRPr lang="ja-JP" altLang="en-US" dirty="0" smtClean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64" y="5517232"/>
            <a:ext cx="5603007" cy="113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直線コネクタ 39"/>
          <p:cNvCxnSpPr/>
          <p:nvPr/>
        </p:nvCxnSpPr>
        <p:spPr>
          <a:xfrm>
            <a:off x="3312996" y="5733256"/>
            <a:ext cx="3131212" cy="0"/>
          </a:xfrm>
          <a:prstGeom prst="line">
            <a:avLst/>
          </a:prstGeom>
          <a:ln w="635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436096" y="6525344"/>
            <a:ext cx="3419178" cy="0"/>
          </a:xfrm>
          <a:prstGeom prst="line">
            <a:avLst/>
          </a:prstGeom>
          <a:ln w="635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6084168" y="5733256"/>
            <a:ext cx="0" cy="776736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561822" y="5517232"/>
            <a:ext cx="100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smtClean="0">
                <a:solidFill>
                  <a:srgbClr val="00B0F0"/>
                </a:solidFill>
              </a:rPr>
              <a:t>H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=709K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39603" y="6283676"/>
            <a:ext cx="100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smtClean="0">
                <a:solidFill>
                  <a:srgbClr val="00B0F0"/>
                </a:solidFill>
              </a:rPr>
              <a:t>L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=330K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rot="16200000">
            <a:off x="2206665" y="5867316"/>
            <a:ext cx="1345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/>
              <a:t>Temperature (</a:t>
            </a:r>
            <a:r>
              <a:rPr kumimoji="1" lang="ja-JP" altLang="en-US" sz="1100" b="1" dirty="0" smtClean="0"/>
              <a:t>℃</a:t>
            </a:r>
            <a:r>
              <a:rPr kumimoji="1" lang="en-US" altLang="ja-JP" sz="1100" b="1" dirty="0" smtClean="0"/>
              <a:t>)</a:t>
            </a:r>
            <a:endParaRPr kumimoji="1" lang="ja-JP" altLang="en-US" sz="11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49133" y="6468342"/>
            <a:ext cx="225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/>
              <a:t>0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24230" y="5998120"/>
            <a:ext cx="454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/>
              <a:t>25</a:t>
            </a:r>
            <a:r>
              <a:rPr kumimoji="1" lang="en-US" altLang="ja-JP" sz="1100" b="1" dirty="0" smtClean="0"/>
              <a:t>0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53035" y="5426519"/>
            <a:ext cx="464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/>
              <a:t>5</a:t>
            </a:r>
            <a:r>
              <a:rPr kumimoji="1" lang="en-US" altLang="ja-JP" sz="1100" b="1" dirty="0" smtClean="0"/>
              <a:t>00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25858" y="5944259"/>
            <a:ext cx="125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⊿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T=379K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65660" y="6604084"/>
            <a:ext cx="1380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/>
              <a:t>line profile</a:t>
            </a:r>
            <a:endParaRPr kumimoji="1" lang="ja-JP" altLang="en-US" sz="1050" b="1" dirty="0"/>
          </a:p>
        </p:txBody>
      </p:sp>
      <p:sp>
        <p:nvSpPr>
          <p:cNvPr id="12" name="左カーブ矢印 11"/>
          <p:cNvSpPr/>
          <p:nvPr/>
        </p:nvSpPr>
        <p:spPr>
          <a:xfrm>
            <a:off x="8135194" y="2045405"/>
            <a:ext cx="720080" cy="3470097"/>
          </a:xfrm>
          <a:prstGeom prst="curved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2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9" y="1483876"/>
            <a:ext cx="4567079" cy="44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965746" y="1704504"/>
            <a:ext cx="1924221" cy="374441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1776" y="25686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94.3</a:t>
            </a:r>
            <a:r>
              <a:rPr lang="en-US" altLang="ja-JP" sz="12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1200" dirty="0" smtClean="0">
                <a:solidFill>
                  <a:srgbClr val="FF0000"/>
                </a:solidFill>
              </a:rPr>
              <a:t>Ωcm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500" y="39367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54.7</a:t>
            </a:r>
            <a:r>
              <a:rPr lang="en-US" altLang="ja-JP" sz="12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1200" dirty="0" smtClean="0">
                <a:solidFill>
                  <a:srgbClr val="FF0000"/>
                </a:solidFill>
              </a:rPr>
              <a:t>Ωcm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6893" y="5974541"/>
            <a:ext cx="169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u="sng" dirty="0">
                <a:solidFill>
                  <a:srgbClr val="FF0000"/>
                </a:solidFill>
              </a:rPr>
              <a:t>r</a:t>
            </a:r>
            <a:r>
              <a:rPr lang="en-US" altLang="ja-JP" sz="1600" i="1" u="sng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600" u="sng" dirty="0" smtClean="0">
                <a:solidFill>
                  <a:srgbClr val="FF0000"/>
                </a:solidFill>
              </a:rPr>
              <a:t>= 0.51Ω</a:t>
            </a:r>
            <a:endParaRPr kumimoji="1" lang="ja-JP" altLang="en-US" sz="1600" u="sng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16" y="1522636"/>
            <a:ext cx="4681370" cy="44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517097" y="5974541"/>
            <a:ext cx="170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FF0000"/>
                </a:solidFill>
              </a:rPr>
              <a:t>|</a:t>
            </a:r>
            <a:r>
              <a:rPr kumimoji="1" lang="en-US" altLang="ja-JP" sz="1600" i="1" u="sng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1600" u="sng" dirty="0" smtClean="0">
                <a:solidFill>
                  <a:srgbClr val="FF0000"/>
                </a:solidFill>
              </a:rPr>
              <a:t>| = 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842</a:t>
            </a:r>
            <a:r>
              <a:rPr kumimoji="1" lang="en-US" altLang="ja-JP" sz="1600" u="sng" dirty="0" smtClean="0">
                <a:solidFill>
                  <a:srgbClr val="FF0000"/>
                </a:solidFill>
              </a:rPr>
              <a:t>μV/K</a:t>
            </a:r>
            <a:endParaRPr kumimoji="1" lang="ja-JP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437292" y="1721995"/>
            <a:ext cx="1924221" cy="374441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4331" y="30006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149.5</a:t>
            </a:r>
            <a:r>
              <a:rPr lang="en-US" altLang="ja-JP" sz="1200" i="1" dirty="0" smtClean="0">
                <a:solidFill>
                  <a:srgbClr val="FF0000"/>
                </a:solidFill>
              </a:rPr>
              <a:t>μV/K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35278" y="4872856"/>
            <a:ext cx="1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FF0000"/>
                </a:solidFill>
              </a:rPr>
              <a:t>－</a:t>
            </a:r>
            <a:r>
              <a:rPr lang="en-US" altLang="ja-JP" sz="1200" dirty="0" smtClean="0">
                <a:solidFill>
                  <a:srgbClr val="FF0000"/>
                </a:solidFill>
              </a:rPr>
              <a:t>271.5</a:t>
            </a:r>
            <a:r>
              <a:rPr lang="en-US" altLang="ja-JP" sz="1200" i="1" dirty="0" smtClean="0">
                <a:solidFill>
                  <a:srgbClr val="FF0000"/>
                </a:solidFill>
              </a:rPr>
              <a:t>μV/K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>
          <a:xfrm>
            <a:off x="423240" y="148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Results: average r and S values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19</a:t>
            </a:fld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976893" y="1844824"/>
            <a:ext cx="1913074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11321" y="1916832"/>
            <a:ext cx="1913074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629828" y="1335172"/>
            <a:ext cx="108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⊿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4288" y="1285433"/>
            <a:ext cx="81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⊿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T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61590" y="6313095"/>
            <a:ext cx="130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PN 2pairs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62701" y="6313095"/>
            <a:ext cx="130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PN 2pairs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9109" y="1411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91" y="1935193"/>
            <a:ext cx="5220989" cy="437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45366" y="1991751"/>
            <a:ext cx="1152128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97494" y="1997147"/>
            <a:ext cx="1125198" cy="3546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22692" y="1997148"/>
            <a:ext cx="1656184" cy="354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37062" y="2003567"/>
            <a:ext cx="1490302" cy="3482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212" y="19971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Low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90331" y="23537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Bi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Te</a:t>
            </a:r>
            <a:r>
              <a:rPr kumimoji="1"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255674" y="2979466"/>
            <a:ext cx="1490302" cy="3482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9528" y="296891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Mid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30647" y="334915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Mg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Si, MnSi</a:t>
            </a:r>
            <a:r>
              <a:rPr kumimoji="1" lang="en-US" altLang="ja-JP" sz="2400" baseline="-25000" dirty="0" smtClean="0"/>
              <a:t>1.75-γ</a:t>
            </a:r>
            <a:endParaRPr kumimoji="1" lang="ja-JP" altLang="en-US" sz="2400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30647" y="381082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CoSb</a:t>
            </a:r>
            <a:r>
              <a:rPr kumimoji="1"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255674" y="4352541"/>
            <a:ext cx="1490302" cy="34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20767" y="43314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High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51886" y="472574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Na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CoO</a:t>
            </a:r>
            <a:r>
              <a:rPr lang="en-US" altLang="ja-JP" sz="2400" baseline="-25000" dirty="0"/>
              <a:t>2</a:t>
            </a:r>
            <a:endParaRPr kumimoji="1" lang="ja-JP" altLang="en-US" sz="2400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30647" y="51671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Ca</a:t>
            </a:r>
            <a:r>
              <a:rPr lang="en-US" altLang="ja-JP" sz="2400" baseline="-25000" dirty="0" smtClean="0"/>
              <a:t>3</a:t>
            </a:r>
            <a:r>
              <a:rPr kumimoji="1" lang="en-US" altLang="ja-JP" sz="2400" dirty="0" smtClean="0"/>
              <a:t>Co</a:t>
            </a:r>
            <a:r>
              <a:rPr kumimoji="1" lang="en-US" altLang="ja-JP" sz="2400" baseline="-25000" dirty="0" smtClean="0"/>
              <a:t>4</a:t>
            </a:r>
            <a:r>
              <a:rPr kumimoji="1" lang="en-US" altLang="ja-JP" sz="2400" dirty="0" smtClean="0"/>
              <a:t>O</a:t>
            </a:r>
            <a:r>
              <a:rPr lang="en-US" altLang="ja-JP" sz="2400" baseline="-25000" dirty="0"/>
              <a:t>9</a:t>
            </a:r>
            <a:endParaRPr kumimoji="1" lang="ja-JP" altLang="en-US" sz="2400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1886" y="560680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CaMn</a:t>
            </a:r>
            <a:r>
              <a:rPr kumimoji="1" lang="en-US" altLang="ja-JP" sz="2400" dirty="0" smtClean="0"/>
              <a:t>O</a:t>
            </a:r>
            <a:r>
              <a:rPr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7704" y="19898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Low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97494" y="198151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Mid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06574" y="2003567"/>
            <a:ext cx="163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High Temp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21127"/>
              </p:ext>
            </p:extLst>
          </p:nvPr>
        </p:nvGraphicFramePr>
        <p:xfrm>
          <a:off x="1955850" y="1055043"/>
          <a:ext cx="3518736" cy="8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" name="Equation" r:id="rId5" imgW="2438280" imgH="609480" progId="Equation.DSMT4">
                  <p:embed/>
                </p:oleObj>
              </mc:Choice>
              <mc:Fallback>
                <p:oleObj name="Equation" r:id="rId5" imgW="2438280" imgH="60948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50" y="1055043"/>
                        <a:ext cx="3518736" cy="88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線矢印コネクタ 28"/>
          <p:cNvCxnSpPr/>
          <p:nvPr/>
        </p:nvCxnSpPr>
        <p:spPr>
          <a:xfrm flipH="1">
            <a:off x="5883614" y="5397984"/>
            <a:ext cx="708836" cy="1176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線矢印コネクタ 2047"/>
          <p:cNvCxnSpPr/>
          <p:nvPr/>
        </p:nvCxnSpPr>
        <p:spPr>
          <a:xfrm flipH="1" flipV="1">
            <a:off x="5883614" y="5744856"/>
            <a:ext cx="730075" cy="9277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44028"/>
              </p:ext>
            </p:extLst>
          </p:nvPr>
        </p:nvGraphicFramePr>
        <p:xfrm>
          <a:off x="5863669" y="1196752"/>
          <a:ext cx="1114196" cy="42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Equation" r:id="rId7" imgW="431640" imgH="164880" progId="Equation.DSMT4">
                  <p:embed/>
                </p:oleObj>
              </mc:Choice>
              <mc:Fallback>
                <p:oleObj name="Equation" r:id="rId7" imgW="431640" imgH="164880" progId="Equation.DSMT4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669" y="1196752"/>
                        <a:ext cx="1114196" cy="42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" name="直線矢印コネクタ 2048"/>
          <p:cNvCxnSpPr/>
          <p:nvPr/>
        </p:nvCxnSpPr>
        <p:spPr>
          <a:xfrm flipV="1">
            <a:off x="1979712" y="5837635"/>
            <a:ext cx="144016" cy="399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テキスト ボックス 2049"/>
          <p:cNvSpPr txBox="1"/>
          <p:nvPr/>
        </p:nvSpPr>
        <p:spPr>
          <a:xfrm>
            <a:off x="1430731" y="6144293"/>
            <a:ext cx="228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Silicon wafer</a:t>
            </a:r>
            <a:endParaRPr kumimoji="1" lang="ja-JP" altLang="en-US" sz="2400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2249" name="グループ化 2248"/>
          <p:cNvGrpSpPr/>
          <p:nvPr/>
        </p:nvGrpSpPr>
        <p:grpSpPr>
          <a:xfrm>
            <a:off x="1845366" y="1574256"/>
            <a:ext cx="5110162" cy="4494212"/>
            <a:chOff x="1873250" y="1604548"/>
            <a:chExt cx="5110162" cy="4494212"/>
          </a:xfrm>
        </p:grpSpPr>
        <p:sp>
          <p:nvSpPr>
            <p:cNvPr id="4" name="AutoShape 255"/>
            <p:cNvSpPr>
              <a:spLocks noChangeAspect="1" noChangeArrowheads="1" noTextEdit="1"/>
            </p:cNvSpPr>
            <p:nvPr/>
          </p:nvSpPr>
          <p:spPr bwMode="auto">
            <a:xfrm>
              <a:off x="2330450" y="1604548"/>
              <a:ext cx="4652962" cy="449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Line 257"/>
            <p:cNvSpPr>
              <a:spLocks noChangeShapeType="1"/>
            </p:cNvSpPr>
            <p:nvPr/>
          </p:nvSpPr>
          <p:spPr bwMode="auto">
            <a:xfrm>
              <a:off x="1873250" y="5765800"/>
              <a:ext cx="3951287" cy="0"/>
            </a:xfrm>
            <a:prstGeom prst="line">
              <a:avLst/>
            </a:prstGeom>
            <a:noFill/>
            <a:ln w="1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258"/>
            <p:cNvSpPr>
              <a:spLocks noChangeShapeType="1"/>
            </p:cNvSpPr>
            <p:nvPr/>
          </p:nvSpPr>
          <p:spPr bwMode="auto">
            <a:xfrm flipV="1">
              <a:off x="1873250" y="1973263"/>
              <a:ext cx="0" cy="3792537"/>
            </a:xfrm>
            <a:prstGeom prst="line">
              <a:avLst/>
            </a:prstGeom>
            <a:noFill/>
            <a:ln w="1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259"/>
            <p:cNvSpPr>
              <a:spLocks noChangeShapeType="1"/>
            </p:cNvSpPr>
            <p:nvPr/>
          </p:nvSpPr>
          <p:spPr bwMode="auto">
            <a:xfrm>
              <a:off x="1873250" y="1973263"/>
              <a:ext cx="3951287" cy="0"/>
            </a:xfrm>
            <a:prstGeom prst="line">
              <a:avLst/>
            </a:prstGeom>
            <a:noFill/>
            <a:ln w="1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60"/>
            <p:cNvSpPr>
              <a:spLocks noChangeShapeType="1"/>
            </p:cNvSpPr>
            <p:nvPr/>
          </p:nvSpPr>
          <p:spPr bwMode="auto">
            <a:xfrm flipV="1">
              <a:off x="5824538" y="1973263"/>
              <a:ext cx="0" cy="3792537"/>
            </a:xfrm>
            <a:prstGeom prst="line">
              <a:avLst/>
            </a:prstGeom>
            <a:noFill/>
            <a:ln w="1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" name="Freeform 261"/>
            <p:cNvSpPr>
              <a:spLocks/>
            </p:cNvSpPr>
            <p:nvPr/>
          </p:nvSpPr>
          <p:spPr bwMode="auto">
            <a:xfrm>
              <a:off x="1873250" y="5530850"/>
              <a:ext cx="3951287" cy="231775"/>
            </a:xfrm>
            <a:custGeom>
              <a:avLst/>
              <a:gdLst>
                <a:gd name="T0" fmla="*/ 136 w 9700"/>
                <a:gd name="T1" fmla="*/ 572 h 572"/>
                <a:gd name="T2" fmla="*/ 291 w 9700"/>
                <a:gd name="T3" fmla="*/ 572 h 572"/>
                <a:gd name="T4" fmla="*/ 446 w 9700"/>
                <a:gd name="T5" fmla="*/ 572 h 572"/>
                <a:gd name="T6" fmla="*/ 601 w 9700"/>
                <a:gd name="T7" fmla="*/ 571 h 572"/>
                <a:gd name="T8" fmla="*/ 757 w 9700"/>
                <a:gd name="T9" fmla="*/ 571 h 572"/>
                <a:gd name="T10" fmla="*/ 912 w 9700"/>
                <a:gd name="T11" fmla="*/ 569 h 572"/>
                <a:gd name="T12" fmla="*/ 1067 w 9700"/>
                <a:gd name="T13" fmla="*/ 568 h 572"/>
                <a:gd name="T14" fmla="*/ 1222 w 9700"/>
                <a:gd name="T15" fmla="*/ 566 h 572"/>
                <a:gd name="T16" fmla="*/ 1377 w 9700"/>
                <a:gd name="T17" fmla="*/ 564 h 572"/>
                <a:gd name="T18" fmla="*/ 1533 w 9700"/>
                <a:gd name="T19" fmla="*/ 562 h 572"/>
                <a:gd name="T20" fmla="*/ 1688 w 9700"/>
                <a:gd name="T21" fmla="*/ 559 h 572"/>
                <a:gd name="T22" fmla="*/ 1843 w 9700"/>
                <a:gd name="T23" fmla="*/ 556 h 572"/>
                <a:gd name="T24" fmla="*/ 1998 w 9700"/>
                <a:gd name="T25" fmla="*/ 553 h 572"/>
                <a:gd name="T26" fmla="*/ 2153 w 9700"/>
                <a:gd name="T27" fmla="*/ 550 h 572"/>
                <a:gd name="T28" fmla="*/ 2309 w 9700"/>
                <a:gd name="T29" fmla="*/ 546 h 572"/>
                <a:gd name="T30" fmla="*/ 2464 w 9700"/>
                <a:gd name="T31" fmla="*/ 541 h 572"/>
                <a:gd name="T32" fmla="*/ 2619 w 9700"/>
                <a:gd name="T33" fmla="*/ 537 h 572"/>
                <a:gd name="T34" fmla="*/ 2774 w 9700"/>
                <a:gd name="T35" fmla="*/ 532 h 572"/>
                <a:gd name="T36" fmla="*/ 2929 w 9700"/>
                <a:gd name="T37" fmla="*/ 527 h 572"/>
                <a:gd name="T38" fmla="*/ 3085 w 9700"/>
                <a:gd name="T39" fmla="*/ 522 h 572"/>
                <a:gd name="T40" fmla="*/ 3240 w 9700"/>
                <a:gd name="T41" fmla="*/ 516 h 572"/>
                <a:gd name="T42" fmla="*/ 3395 w 9700"/>
                <a:gd name="T43" fmla="*/ 510 h 572"/>
                <a:gd name="T44" fmla="*/ 3550 w 9700"/>
                <a:gd name="T45" fmla="*/ 503 h 572"/>
                <a:gd name="T46" fmla="*/ 3705 w 9700"/>
                <a:gd name="T47" fmla="*/ 497 h 572"/>
                <a:gd name="T48" fmla="*/ 3861 w 9700"/>
                <a:gd name="T49" fmla="*/ 490 h 572"/>
                <a:gd name="T50" fmla="*/ 4016 w 9700"/>
                <a:gd name="T51" fmla="*/ 482 h 572"/>
                <a:gd name="T52" fmla="*/ 4171 w 9700"/>
                <a:gd name="T53" fmla="*/ 475 h 572"/>
                <a:gd name="T54" fmla="*/ 4326 w 9700"/>
                <a:gd name="T55" fmla="*/ 467 h 572"/>
                <a:gd name="T56" fmla="*/ 4481 w 9700"/>
                <a:gd name="T57" fmla="*/ 459 h 572"/>
                <a:gd name="T58" fmla="*/ 4637 w 9700"/>
                <a:gd name="T59" fmla="*/ 450 h 572"/>
                <a:gd name="T60" fmla="*/ 4792 w 9700"/>
                <a:gd name="T61" fmla="*/ 441 h 572"/>
                <a:gd name="T62" fmla="*/ 4947 w 9700"/>
                <a:gd name="T63" fmla="*/ 432 h 572"/>
                <a:gd name="T64" fmla="*/ 5102 w 9700"/>
                <a:gd name="T65" fmla="*/ 422 h 572"/>
                <a:gd name="T66" fmla="*/ 5257 w 9700"/>
                <a:gd name="T67" fmla="*/ 413 h 572"/>
                <a:gd name="T68" fmla="*/ 5413 w 9700"/>
                <a:gd name="T69" fmla="*/ 403 h 572"/>
                <a:gd name="T70" fmla="*/ 5568 w 9700"/>
                <a:gd name="T71" fmla="*/ 392 h 572"/>
                <a:gd name="T72" fmla="*/ 5723 w 9700"/>
                <a:gd name="T73" fmla="*/ 381 h 572"/>
                <a:gd name="T74" fmla="*/ 5878 w 9700"/>
                <a:gd name="T75" fmla="*/ 370 h 572"/>
                <a:gd name="T76" fmla="*/ 6033 w 9700"/>
                <a:gd name="T77" fmla="*/ 359 h 572"/>
                <a:gd name="T78" fmla="*/ 6189 w 9700"/>
                <a:gd name="T79" fmla="*/ 347 h 572"/>
                <a:gd name="T80" fmla="*/ 6344 w 9700"/>
                <a:gd name="T81" fmla="*/ 335 h 572"/>
                <a:gd name="T82" fmla="*/ 6499 w 9700"/>
                <a:gd name="T83" fmla="*/ 323 h 572"/>
                <a:gd name="T84" fmla="*/ 6654 w 9700"/>
                <a:gd name="T85" fmla="*/ 310 h 572"/>
                <a:gd name="T86" fmla="*/ 6809 w 9700"/>
                <a:gd name="T87" fmla="*/ 297 h 572"/>
                <a:gd name="T88" fmla="*/ 6965 w 9700"/>
                <a:gd name="T89" fmla="*/ 284 h 572"/>
                <a:gd name="T90" fmla="*/ 7120 w 9700"/>
                <a:gd name="T91" fmla="*/ 271 h 572"/>
                <a:gd name="T92" fmla="*/ 7275 w 9700"/>
                <a:gd name="T93" fmla="*/ 257 h 572"/>
                <a:gd name="T94" fmla="*/ 7430 w 9700"/>
                <a:gd name="T95" fmla="*/ 243 h 572"/>
                <a:gd name="T96" fmla="*/ 7585 w 9700"/>
                <a:gd name="T97" fmla="*/ 228 h 572"/>
                <a:gd name="T98" fmla="*/ 7741 w 9700"/>
                <a:gd name="T99" fmla="*/ 213 h 572"/>
                <a:gd name="T100" fmla="*/ 7896 w 9700"/>
                <a:gd name="T101" fmla="*/ 198 h 572"/>
                <a:gd name="T102" fmla="*/ 8051 w 9700"/>
                <a:gd name="T103" fmla="*/ 183 h 572"/>
                <a:gd name="T104" fmla="*/ 8206 w 9700"/>
                <a:gd name="T105" fmla="*/ 167 h 572"/>
                <a:gd name="T106" fmla="*/ 8361 w 9700"/>
                <a:gd name="T107" fmla="*/ 151 h 572"/>
                <a:gd name="T108" fmla="*/ 8517 w 9700"/>
                <a:gd name="T109" fmla="*/ 135 h 572"/>
                <a:gd name="T110" fmla="*/ 8672 w 9700"/>
                <a:gd name="T111" fmla="*/ 118 h 572"/>
                <a:gd name="T112" fmla="*/ 8827 w 9700"/>
                <a:gd name="T113" fmla="*/ 101 h 572"/>
                <a:gd name="T114" fmla="*/ 8982 w 9700"/>
                <a:gd name="T115" fmla="*/ 84 h 572"/>
                <a:gd name="T116" fmla="*/ 9137 w 9700"/>
                <a:gd name="T117" fmla="*/ 66 h 572"/>
                <a:gd name="T118" fmla="*/ 9293 w 9700"/>
                <a:gd name="T119" fmla="*/ 48 h 572"/>
                <a:gd name="T120" fmla="*/ 9448 w 9700"/>
                <a:gd name="T121" fmla="*/ 30 h 572"/>
                <a:gd name="T122" fmla="*/ 9603 w 9700"/>
                <a:gd name="T123" fmla="*/ 1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00" h="572">
                  <a:moveTo>
                    <a:pt x="0" y="571"/>
                  </a:moveTo>
                  <a:lnTo>
                    <a:pt x="19" y="571"/>
                  </a:lnTo>
                  <a:lnTo>
                    <a:pt x="39" y="571"/>
                  </a:lnTo>
                  <a:lnTo>
                    <a:pt x="58" y="572"/>
                  </a:lnTo>
                  <a:lnTo>
                    <a:pt x="78" y="572"/>
                  </a:lnTo>
                  <a:lnTo>
                    <a:pt x="97" y="572"/>
                  </a:lnTo>
                  <a:lnTo>
                    <a:pt x="116" y="572"/>
                  </a:lnTo>
                  <a:lnTo>
                    <a:pt x="136" y="572"/>
                  </a:lnTo>
                  <a:lnTo>
                    <a:pt x="155" y="572"/>
                  </a:lnTo>
                  <a:lnTo>
                    <a:pt x="175" y="572"/>
                  </a:lnTo>
                  <a:lnTo>
                    <a:pt x="194" y="572"/>
                  </a:lnTo>
                  <a:lnTo>
                    <a:pt x="213" y="572"/>
                  </a:lnTo>
                  <a:lnTo>
                    <a:pt x="233" y="572"/>
                  </a:lnTo>
                  <a:lnTo>
                    <a:pt x="252" y="572"/>
                  </a:lnTo>
                  <a:lnTo>
                    <a:pt x="272" y="572"/>
                  </a:lnTo>
                  <a:lnTo>
                    <a:pt x="291" y="572"/>
                  </a:lnTo>
                  <a:lnTo>
                    <a:pt x="310" y="572"/>
                  </a:lnTo>
                  <a:lnTo>
                    <a:pt x="330" y="572"/>
                  </a:lnTo>
                  <a:lnTo>
                    <a:pt x="349" y="572"/>
                  </a:lnTo>
                  <a:lnTo>
                    <a:pt x="369" y="572"/>
                  </a:lnTo>
                  <a:lnTo>
                    <a:pt x="388" y="572"/>
                  </a:lnTo>
                  <a:lnTo>
                    <a:pt x="407" y="572"/>
                  </a:lnTo>
                  <a:lnTo>
                    <a:pt x="427" y="572"/>
                  </a:lnTo>
                  <a:lnTo>
                    <a:pt x="446" y="572"/>
                  </a:lnTo>
                  <a:lnTo>
                    <a:pt x="466" y="572"/>
                  </a:lnTo>
                  <a:lnTo>
                    <a:pt x="485" y="572"/>
                  </a:lnTo>
                  <a:lnTo>
                    <a:pt x="504" y="572"/>
                  </a:lnTo>
                  <a:lnTo>
                    <a:pt x="524" y="572"/>
                  </a:lnTo>
                  <a:lnTo>
                    <a:pt x="543" y="571"/>
                  </a:lnTo>
                  <a:lnTo>
                    <a:pt x="563" y="571"/>
                  </a:lnTo>
                  <a:lnTo>
                    <a:pt x="582" y="571"/>
                  </a:lnTo>
                  <a:lnTo>
                    <a:pt x="601" y="571"/>
                  </a:lnTo>
                  <a:lnTo>
                    <a:pt x="621" y="571"/>
                  </a:lnTo>
                  <a:lnTo>
                    <a:pt x="640" y="571"/>
                  </a:lnTo>
                  <a:lnTo>
                    <a:pt x="660" y="571"/>
                  </a:lnTo>
                  <a:lnTo>
                    <a:pt x="679" y="571"/>
                  </a:lnTo>
                  <a:lnTo>
                    <a:pt x="698" y="571"/>
                  </a:lnTo>
                  <a:lnTo>
                    <a:pt x="718" y="571"/>
                  </a:lnTo>
                  <a:lnTo>
                    <a:pt x="737" y="571"/>
                  </a:lnTo>
                  <a:lnTo>
                    <a:pt x="757" y="571"/>
                  </a:lnTo>
                  <a:lnTo>
                    <a:pt x="776" y="570"/>
                  </a:lnTo>
                  <a:lnTo>
                    <a:pt x="795" y="570"/>
                  </a:lnTo>
                  <a:lnTo>
                    <a:pt x="815" y="570"/>
                  </a:lnTo>
                  <a:lnTo>
                    <a:pt x="834" y="570"/>
                  </a:lnTo>
                  <a:lnTo>
                    <a:pt x="854" y="570"/>
                  </a:lnTo>
                  <a:lnTo>
                    <a:pt x="873" y="570"/>
                  </a:lnTo>
                  <a:lnTo>
                    <a:pt x="892" y="570"/>
                  </a:lnTo>
                  <a:lnTo>
                    <a:pt x="912" y="569"/>
                  </a:lnTo>
                  <a:lnTo>
                    <a:pt x="931" y="569"/>
                  </a:lnTo>
                  <a:lnTo>
                    <a:pt x="951" y="569"/>
                  </a:lnTo>
                  <a:lnTo>
                    <a:pt x="970" y="569"/>
                  </a:lnTo>
                  <a:lnTo>
                    <a:pt x="989" y="569"/>
                  </a:lnTo>
                  <a:lnTo>
                    <a:pt x="1009" y="569"/>
                  </a:lnTo>
                  <a:lnTo>
                    <a:pt x="1028" y="568"/>
                  </a:lnTo>
                  <a:lnTo>
                    <a:pt x="1048" y="568"/>
                  </a:lnTo>
                  <a:lnTo>
                    <a:pt x="1067" y="568"/>
                  </a:lnTo>
                  <a:lnTo>
                    <a:pt x="1086" y="568"/>
                  </a:lnTo>
                  <a:lnTo>
                    <a:pt x="1106" y="568"/>
                  </a:lnTo>
                  <a:lnTo>
                    <a:pt x="1125" y="567"/>
                  </a:lnTo>
                  <a:lnTo>
                    <a:pt x="1145" y="567"/>
                  </a:lnTo>
                  <a:lnTo>
                    <a:pt x="1164" y="567"/>
                  </a:lnTo>
                  <a:lnTo>
                    <a:pt x="1183" y="567"/>
                  </a:lnTo>
                  <a:lnTo>
                    <a:pt x="1203" y="567"/>
                  </a:lnTo>
                  <a:lnTo>
                    <a:pt x="1222" y="566"/>
                  </a:lnTo>
                  <a:lnTo>
                    <a:pt x="1242" y="566"/>
                  </a:lnTo>
                  <a:lnTo>
                    <a:pt x="1261" y="566"/>
                  </a:lnTo>
                  <a:lnTo>
                    <a:pt x="1280" y="566"/>
                  </a:lnTo>
                  <a:lnTo>
                    <a:pt x="1300" y="565"/>
                  </a:lnTo>
                  <a:lnTo>
                    <a:pt x="1319" y="565"/>
                  </a:lnTo>
                  <a:lnTo>
                    <a:pt x="1339" y="565"/>
                  </a:lnTo>
                  <a:lnTo>
                    <a:pt x="1358" y="565"/>
                  </a:lnTo>
                  <a:lnTo>
                    <a:pt x="1377" y="564"/>
                  </a:lnTo>
                  <a:lnTo>
                    <a:pt x="1397" y="564"/>
                  </a:lnTo>
                  <a:lnTo>
                    <a:pt x="1416" y="564"/>
                  </a:lnTo>
                  <a:lnTo>
                    <a:pt x="1436" y="563"/>
                  </a:lnTo>
                  <a:lnTo>
                    <a:pt x="1455" y="563"/>
                  </a:lnTo>
                  <a:lnTo>
                    <a:pt x="1474" y="563"/>
                  </a:lnTo>
                  <a:lnTo>
                    <a:pt x="1494" y="563"/>
                  </a:lnTo>
                  <a:lnTo>
                    <a:pt x="1513" y="562"/>
                  </a:lnTo>
                  <a:lnTo>
                    <a:pt x="1533" y="562"/>
                  </a:lnTo>
                  <a:lnTo>
                    <a:pt x="1552" y="562"/>
                  </a:lnTo>
                  <a:lnTo>
                    <a:pt x="1571" y="561"/>
                  </a:lnTo>
                  <a:lnTo>
                    <a:pt x="1591" y="561"/>
                  </a:lnTo>
                  <a:lnTo>
                    <a:pt x="1610" y="561"/>
                  </a:lnTo>
                  <a:lnTo>
                    <a:pt x="1630" y="560"/>
                  </a:lnTo>
                  <a:lnTo>
                    <a:pt x="1649" y="560"/>
                  </a:lnTo>
                  <a:lnTo>
                    <a:pt x="1668" y="560"/>
                  </a:lnTo>
                  <a:lnTo>
                    <a:pt x="1688" y="559"/>
                  </a:lnTo>
                  <a:lnTo>
                    <a:pt x="1707" y="559"/>
                  </a:lnTo>
                  <a:lnTo>
                    <a:pt x="1727" y="559"/>
                  </a:lnTo>
                  <a:lnTo>
                    <a:pt x="1746" y="558"/>
                  </a:lnTo>
                  <a:lnTo>
                    <a:pt x="1765" y="558"/>
                  </a:lnTo>
                  <a:lnTo>
                    <a:pt x="1785" y="558"/>
                  </a:lnTo>
                  <a:lnTo>
                    <a:pt x="1804" y="557"/>
                  </a:lnTo>
                  <a:lnTo>
                    <a:pt x="1824" y="557"/>
                  </a:lnTo>
                  <a:lnTo>
                    <a:pt x="1843" y="556"/>
                  </a:lnTo>
                  <a:lnTo>
                    <a:pt x="1862" y="556"/>
                  </a:lnTo>
                  <a:lnTo>
                    <a:pt x="1882" y="556"/>
                  </a:lnTo>
                  <a:lnTo>
                    <a:pt x="1901" y="555"/>
                  </a:lnTo>
                  <a:lnTo>
                    <a:pt x="1921" y="555"/>
                  </a:lnTo>
                  <a:lnTo>
                    <a:pt x="1940" y="554"/>
                  </a:lnTo>
                  <a:lnTo>
                    <a:pt x="1959" y="554"/>
                  </a:lnTo>
                  <a:lnTo>
                    <a:pt x="1979" y="554"/>
                  </a:lnTo>
                  <a:lnTo>
                    <a:pt x="1998" y="553"/>
                  </a:lnTo>
                  <a:lnTo>
                    <a:pt x="2018" y="553"/>
                  </a:lnTo>
                  <a:lnTo>
                    <a:pt x="2037" y="552"/>
                  </a:lnTo>
                  <a:lnTo>
                    <a:pt x="2056" y="552"/>
                  </a:lnTo>
                  <a:lnTo>
                    <a:pt x="2076" y="551"/>
                  </a:lnTo>
                  <a:lnTo>
                    <a:pt x="2095" y="551"/>
                  </a:lnTo>
                  <a:lnTo>
                    <a:pt x="2115" y="550"/>
                  </a:lnTo>
                  <a:lnTo>
                    <a:pt x="2134" y="550"/>
                  </a:lnTo>
                  <a:lnTo>
                    <a:pt x="2153" y="550"/>
                  </a:lnTo>
                  <a:lnTo>
                    <a:pt x="2173" y="549"/>
                  </a:lnTo>
                  <a:lnTo>
                    <a:pt x="2192" y="549"/>
                  </a:lnTo>
                  <a:lnTo>
                    <a:pt x="2212" y="548"/>
                  </a:lnTo>
                  <a:lnTo>
                    <a:pt x="2231" y="548"/>
                  </a:lnTo>
                  <a:lnTo>
                    <a:pt x="2250" y="547"/>
                  </a:lnTo>
                  <a:lnTo>
                    <a:pt x="2270" y="547"/>
                  </a:lnTo>
                  <a:lnTo>
                    <a:pt x="2289" y="546"/>
                  </a:lnTo>
                  <a:lnTo>
                    <a:pt x="2309" y="546"/>
                  </a:lnTo>
                  <a:lnTo>
                    <a:pt x="2328" y="545"/>
                  </a:lnTo>
                  <a:lnTo>
                    <a:pt x="2347" y="545"/>
                  </a:lnTo>
                  <a:lnTo>
                    <a:pt x="2367" y="544"/>
                  </a:lnTo>
                  <a:lnTo>
                    <a:pt x="2386" y="544"/>
                  </a:lnTo>
                  <a:lnTo>
                    <a:pt x="2406" y="543"/>
                  </a:lnTo>
                  <a:lnTo>
                    <a:pt x="2425" y="543"/>
                  </a:lnTo>
                  <a:lnTo>
                    <a:pt x="2444" y="542"/>
                  </a:lnTo>
                  <a:lnTo>
                    <a:pt x="2464" y="541"/>
                  </a:lnTo>
                  <a:lnTo>
                    <a:pt x="2483" y="541"/>
                  </a:lnTo>
                  <a:lnTo>
                    <a:pt x="2503" y="540"/>
                  </a:lnTo>
                  <a:lnTo>
                    <a:pt x="2522" y="540"/>
                  </a:lnTo>
                  <a:lnTo>
                    <a:pt x="2541" y="539"/>
                  </a:lnTo>
                  <a:lnTo>
                    <a:pt x="2561" y="539"/>
                  </a:lnTo>
                  <a:lnTo>
                    <a:pt x="2580" y="538"/>
                  </a:lnTo>
                  <a:lnTo>
                    <a:pt x="2600" y="538"/>
                  </a:lnTo>
                  <a:lnTo>
                    <a:pt x="2619" y="537"/>
                  </a:lnTo>
                  <a:lnTo>
                    <a:pt x="2638" y="536"/>
                  </a:lnTo>
                  <a:lnTo>
                    <a:pt x="2658" y="536"/>
                  </a:lnTo>
                  <a:lnTo>
                    <a:pt x="2677" y="535"/>
                  </a:lnTo>
                  <a:lnTo>
                    <a:pt x="2697" y="535"/>
                  </a:lnTo>
                  <a:lnTo>
                    <a:pt x="2716" y="534"/>
                  </a:lnTo>
                  <a:lnTo>
                    <a:pt x="2735" y="533"/>
                  </a:lnTo>
                  <a:lnTo>
                    <a:pt x="2755" y="533"/>
                  </a:lnTo>
                  <a:lnTo>
                    <a:pt x="2774" y="532"/>
                  </a:lnTo>
                  <a:lnTo>
                    <a:pt x="2794" y="532"/>
                  </a:lnTo>
                  <a:lnTo>
                    <a:pt x="2813" y="531"/>
                  </a:lnTo>
                  <a:lnTo>
                    <a:pt x="2832" y="530"/>
                  </a:lnTo>
                  <a:lnTo>
                    <a:pt x="2852" y="530"/>
                  </a:lnTo>
                  <a:lnTo>
                    <a:pt x="2871" y="529"/>
                  </a:lnTo>
                  <a:lnTo>
                    <a:pt x="2891" y="528"/>
                  </a:lnTo>
                  <a:lnTo>
                    <a:pt x="2910" y="528"/>
                  </a:lnTo>
                  <a:lnTo>
                    <a:pt x="2929" y="527"/>
                  </a:lnTo>
                  <a:lnTo>
                    <a:pt x="2949" y="526"/>
                  </a:lnTo>
                  <a:lnTo>
                    <a:pt x="2968" y="526"/>
                  </a:lnTo>
                  <a:lnTo>
                    <a:pt x="2988" y="525"/>
                  </a:lnTo>
                  <a:lnTo>
                    <a:pt x="3007" y="524"/>
                  </a:lnTo>
                  <a:lnTo>
                    <a:pt x="3026" y="524"/>
                  </a:lnTo>
                  <a:lnTo>
                    <a:pt x="3046" y="523"/>
                  </a:lnTo>
                  <a:lnTo>
                    <a:pt x="3065" y="522"/>
                  </a:lnTo>
                  <a:lnTo>
                    <a:pt x="3085" y="522"/>
                  </a:lnTo>
                  <a:lnTo>
                    <a:pt x="3104" y="521"/>
                  </a:lnTo>
                  <a:lnTo>
                    <a:pt x="3123" y="520"/>
                  </a:lnTo>
                  <a:lnTo>
                    <a:pt x="3143" y="519"/>
                  </a:lnTo>
                  <a:lnTo>
                    <a:pt x="3162" y="519"/>
                  </a:lnTo>
                  <a:lnTo>
                    <a:pt x="3182" y="518"/>
                  </a:lnTo>
                  <a:lnTo>
                    <a:pt x="3201" y="517"/>
                  </a:lnTo>
                  <a:lnTo>
                    <a:pt x="3220" y="517"/>
                  </a:lnTo>
                  <a:lnTo>
                    <a:pt x="3240" y="516"/>
                  </a:lnTo>
                  <a:lnTo>
                    <a:pt x="3259" y="515"/>
                  </a:lnTo>
                  <a:lnTo>
                    <a:pt x="3279" y="514"/>
                  </a:lnTo>
                  <a:lnTo>
                    <a:pt x="3298" y="514"/>
                  </a:lnTo>
                  <a:lnTo>
                    <a:pt x="3317" y="513"/>
                  </a:lnTo>
                  <a:lnTo>
                    <a:pt x="3337" y="512"/>
                  </a:lnTo>
                  <a:lnTo>
                    <a:pt x="3356" y="511"/>
                  </a:lnTo>
                  <a:lnTo>
                    <a:pt x="3376" y="511"/>
                  </a:lnTo>
                  <a:lnTo>
                    <a:pt x="3395" y="510"/>
                  </a:lnTo>
                  <a:lnTo>
                    <a:pt x="3414" y="509"/>
                  </a:lnTo>
                  <a:lnTo>
                    <a:pt x="3434" y="508"/>
                  </a:lnTo>
                  <a:lnTo>
                    <a:pt x="3453" y="507"/>
                  </a:lnTo>
                  <a:lnTo>
                    <a:pt x="3473" y="507"/>
                  </a:lnTo>
                  <a:lnTo>
                    <a:pt x="3492" y="506"/>
                  </a:lnTo>
                  <a:lnTo>
                    <a:pt x="3511" y="505"/>
                  </a:lnTo>
                  <a:lnTo>
                    <a:pt x="3531" y="504"/>
                  </a:lnTo>
                  <a:lnTo>
                    <a:pt x="3550" y="503"/>
                  </a:lnTo>
                  <a:lnTo>
                    <a:pt x="3570" y="503"/>
                  </a:lnTo>
                  <a:lnTo>
                    <a:pt x="3589" y="502"/>
                  </a:lnTo>
                  <a:lnTo>
                    <a:pt x="3608" y="501"/>
                  </a:lnTo>
                  <a:lnTo>
                    <a:pt x="3628" y="500"/>
                  </a:lnTo>
                  <a:lnTo>
                    <a:pt x="3647" y="499"/>
                  </a:lnTo>
                  <a:lnTo>
                    <a:pt x="3667" y="498"/>
                  </a:lnTo>
                  <a:lnTo>
                    <a:pt x="3686" y="498"/>
                  </a:lnTo>
                  <a:lnTo>
                    <a:pt x="3705" y="497"/>
                  </a:lnTo>
                  <a:lnTo>
                    <a:pt x="3725" y="496"/>
                  </a:lnTo>
                  <a:lnTo>
                    <a:pt x="3744" y="495"/>
                  </a:lnTo>
                  <a:lnTo>
                    <a:pt x="3764" y="494"/>
                  </a:lnTo>
                  <a:lnTo>
                    <a:pt x="3783" y="493"/>
                  </a:lnTo>
                  <a:lnTo>
                    <a:pt x="3802" y="492"/>
                  </a:lnTo>
                  <a:lnTo>
                    <a:pt x="3822" y="491"/>
                  </a:lnTo>
                  <a:lnTo>
                    <a:pt x="3841" y="491"/>
                  </a:lnTo>
                  <a:lnTo>
                    <a:pt x="3861" y="490"/>
                  </a:lnTo>
                  <a:lnTo>
                    <a:pt x="3880" y="489"/>
                  </a:lnTo>
                  <a:lnTo>
                    <a:pt x="3899" y="488"/>
                  </a:lnTo>
                  <a:lnTo>
                    <a:pt x="3919" y="487"/>
                  </a:lnTo>
                  <a:lnTo>
                    <a:pt x="3938" y="486"/>
                  </a:lnTo>
                  <a:lnTo>
                    <a:pt x="3958" y="485"/>
                  </a:lnTo>
                  <a:lnTo>
                    <a:pt x="3977" y="484"/>
                  </a:lnTo>
                  <a:lnTo>
                    <a:pt x="3996" y="483"/>
                  </a:lnTo>
                  <a:lnTo>
                    <a:pt x="4016" y="482"/>
                  </a:lnTo>
                  <a:lnTo>
                    <a:pt x="4035" y="481"/>
                  </a:lnTo>
                  <a:lnTo>
                    <a:pt x="4055" y="480"/>
                  </a:lnTo>
                  <a:lnTo>
                    <a:pt x="4074" y="480"/>
                  </a:lnTo>
                  <a:lnTo>
                    <a:pt x="4093" y="479"/>
                  </a:lnTo>
                  <a:lnTo>
                    <a:pt x="4113" y="478"/>
                  </a:lnTo>
                  <a:lnTo>
                    <a:pt x="4132" y="477"/>
                  </a:lnTo>
                  <a:lnTo>
                    <a:pt x="4152" y="476"/>
                  </a:lnTo>
                  <a:lnTo>
                    <a:pt x="4171" y="475"/>
                  </a:lnTo>
                  <a:lnTo>
                    <a:pt x="4190" y="474"/>
                  </a:lnTo>
                  <a:lnTo>
                    <a:pt x="4210" y="473"/>
                  </a:lnTo>
                  <a:lnTo>
                    <a:pt x="4229" y="472"/>
                  </a:lnTo>
                  <a:lnTo>
                    <a:pt x="4249" y="471"/>
                  </a:lnTo>
                  <a:lnTo>
                    <a:pt x="4268" y="470"/>
                  </a:lnTo>
                  <a:lnTo>
                    <a:pt x="4287" y="469"/>
                  </a:lnTo>
                  <a:lnTo>
                    <a:pt x="4307" y="468"/>
                  </a:lnTo>
                  <a:lnTo>
                    <a:pt x="4326" y="467"/>
                  </a:lnTo>
                  <a:lnTo>
                    <a:pt x="4346" y="466"/>
                  </a:lnTo>
                  <a:lnTo>
                    <a:pt x="4365" y="465"/>
                  </a:lnTo>
                  <a:lnTo>
                    <a:pt x="4384" y="464"/>
                  </a:lnTo>
                  <a:lnTo>
                    <a:pt x="4404" y="463"/>
                  </a:lnTo>
                  <a:lnTo>
                    <a:pt x="4423" y="462"/>
                  </a:lnTo>
                  <a:lnTo>
                    <a:pt x="4443" y="461"/>
                  </a:lnTo>
                  <a:lnTo>
                    <a:pt x="4462" y="460"/>
                  </a:lnTo>
                  <a:lnTo>
                    <a:pt x="4481" y="459"/>
                  </a:lnTo>
                  <a:lnTo>
                    <a:pt x="4501" y="458"/>
                  </a:lnTo>
                  <a:lnTo>
                    <a:pt x="4520" y="456"/>
                  </a:lnTo>
                  <a:lnTo>
                    <a:pt x="4540" y="455"/>
                  </a:lnTo>
                  <a:lnTo>
                    <a:pt x="4559" y="454"/>
                  </a:lnTo>
                  <a:lnTo>
                    <a:pt x="4578" y="453"/>
                  </a:lnTo>
                  <a:lnTo>
                    <a:pt x="4598" y="452"/>
                  </a:lnTo>
                  <a:lnTo>
                    <a:pt x="4617" y="451"/>
                  </a:lnTo>
                  <a:lnTo>
                    <a:pt x="4637" y="450"/>
                  </a:lnTo>
                  <a:lnTo>
                    <a:pt x="4656" y="449"/>
                  </a:lnTo>
                  <a:lnTo>
                    <a:pt x="4675" y="448"/>
                  </a:lnTo>
                  <a:lnTo>
                    <a:pt x="4695" y="447"/>
                  </a:lnTo>
                  <a:lnTo>
                    <a:pt x="4714" y="446"/>
                  </a:lnTo>
                  <a:lnTo>
                    <a:pt x="4734" y="444"/>
                  </a:lnTo>
                  <a:lnTo>
                    <a:pt x="4753" y="443"/>
                  </a:lnTo>
                  <a:lnTo>
                    <a:pt x="4772" y="442"/>
                  </a:lnTo>
                  <a:lnTo>
                    <a:pt x="4792" y="441"/>
                  </a:lnTo>
                  <a:lnTo>
                    <a:pt x="4811" y="440"/>
                  </a:lnTo>
                  <a:lnTo>
                    <a:pt x="4831" y="439"/>
                  </a:lnTo>
                  <a:lnTo>
                    <a:pt x="4850" y="438"/>
                  </a:lnTo>
                  <a:lnTo>
                    <a:pt x="4869" y="437"/>
                  </a:lnTo>
                  <a:lnTo>
                    <a:pt x="4889" y="435"/>
                  </a:lnTo>
                  <a:lnTo>
                    <a:pt x="4908" y="434"/>
                  </a:lnTo>
                  <a:lnTo>
                    <a:pt x="4928" y="433"/>
                  </a:lnTo>
                  <a:lnTo>
                    <a:pt x="4947" y="432"/>
                  </a:lnTo>
                  <a:lnTo>
                    <a:pt x="4966" y="431"/>
                  </a:lnTo>
                  <a:lnTo>
                    <a:pt x="4986" y="430"/>
                  </a:lnTo>
                  <a:lnTo>
                    <a:pt x="5005" y="428"/>
                  </a:lnTo>
                  <a:lnTo>
                    <a:pt x="5025" y="427"/>
                  </a:lnTo>
                  <a:lnTo>
                    <a:pt x="5044" y="426"/>
                  </a:lnTo>
                  <a:lnTo>
                    <a:pt x="5063" y="425"/>
                  </a:lnTo>
                  <a:lnTo>
                    <a:pt x="5083" y="424"/>
                  </a:lnTo>
                  <a:lnTo>
                    <a:pt x="5102" y="422"/>
                  </a:lnTo>
                  <a:lnTo>
                    <a:pt x="5122" y="421"/>
                  </a:lnTo>
                  <a:lnTo>
                    <a:pt x="5141" y="420"/>
                  </a:lnTo>
                  <a:lnTo>
                    <a:pt x="5160" y="419"/>
                  </a:lnTo>
                  <a:lnTo>
                    <a:pt x="5180" y="418"/>
                  </a:lnTo>
                  <a:lnTo>
                    <a:pt x="5199" y="416"/>
                  </a:lnTo>
                  <a:lnTo>
                    <a:pt x="5219" y="415"/>
                  </a:lnTo>
                  <a:lnTo>
                    <a:pt x="5238" y="414"/>
                  </a:lnTo>
                  <a:lnTo>
                    <a:pt x="5257" y="413"/>
                  </a:lnTo>
                  <a:lnTo>
                    <a:pt x="5277" y="411"/>
                  </a:lnTo>
                  <a:lnTo>
                    <a:pt x="5296" y="410"/>
                  </a:lnTo>
                  <a:lnTo>
                    <a:pt x="5316" y="409"/>
                  </a:lnTo>
                  <a:lnTo>
                    <a:pt x="5335" y="408"/>
                  </a:lnTo>
                  <a:lnTo>
                    <a:pt x="5354" y="406"/>
                  </a:lnTo>
                  <a:lnTo>
                    <a:pt x="5374" y="405"/>
                  </a:lnTo>
                  <a:lnTo>
                    <a:pt x="5393" y="404"/>
                  </a:lnTo>
                  <a:lnTo>
                    <a:pt x="5413" y="403"/>
                  </a:lnTo>
                  <a:lnTo>
                    <a:pt x="5432" y="401"/>
                  </a:lnTo>
                  <a:lnTo>
                    <a:pt x="5451" y="400"/>
                  </a:lnTo>
                  <a:lnTo>
                    <a:pt x="5471" y="399"/>
                  </a:lnTo>
                  <a:lnTo>
                    <a:pt x="5490" y="397"/>
                  </a:lnTo>
                  <a:lnTo>
                    <a:pt x="5510" y="396"/>
                  </a:lnTo>
                  <a:lnTo>
                    <a:pt x="5529" y="395"/>
                  </a:lnTo>
                  <a:lnTo>
                    <a:pt x="5548" y="393"/>
                  </a:lnTo>
                  <a:lnTo>
                    <a:pt x="5568" y="392"/>
                  </a:lnTo>
                  <a:lnTo>
                    <a:pt x="5587" y="391"/>
                  </a:lnTo>
                  <a:lnTo>
                    <a:pt x="5607" y="389"/>
                  </a:lnTo>
                  <a:lnTo>
                    <a:pt x="5626" y="388"/>
                  </a:lnTo>
                  <a:lnTo>
                    <a:pt x="5645" y="387"/>
                  </a:lnTo>
                  <a:lnTo>
                    <a:pt x="5665" y="385"/>
                  </a:lnTo>
                  <a:lnTo>
                    <a:pt x="5684" y="384"/>
                  </a:lnTo>
                  <a:lnTo>
                    <a:pt x="5704" y="383"/>
                  </a:lnTo>
                  <a:lnTo>
                    <a:pt x="5723" y="381"/>
                  </a:lnTo>
                  <a:lnTo>
                    <a:pt x="5742" y="380"/>
                  </a:lnTo>
                  <a:lnTo>
                    <a:pt x="5762" y="379"/>
                  </a:lnTo>
                  <a:lnTo>
                    <a:pt x="5781" y="377"/>
                  </a:lnTo>
                  <a:lnTo>
                    <a:pt x="5801" y="376"/>
                  </a:lnTo>
                  <a:lnTo>
                    <a:pt x="5820" y="374"/>
                  </a:lnTo>
                  <a:lnTo>
                    <a:pt x="5839" y="373"/>
                  </a:lnTo>
                  <a:lnTo>
                    <a:pt x="5859" y="372"/>
                  </a:lnTo>
                  <a:lnTo>
                    <a:pt x="5878" y="370"/>
                  </a:lnTo>
                  <a:lnTo>
                    <a:pt x="5898" y="369"/>
                  </a:lnTo>
                  <a:lnTo>
                    <a:pt x="5917" y="367"/>
                  </a:lnTo>
                  <a:lnTo>
                    <a:pt x="5936" y="366"/>
                  </a:lnTo>
                  <a:lnTo>
                    <a:pt x="5956" y="365"/>
                  </a:lnTo>
                  <a:lnTo>
                    <a:pt x="5975" y="363"/>
                  </a:lnTo>
                  <a:lnTo>
                    <a:pt x="5995" y="362"/>
                  </a:lnTo>
                  <a:lnTo>
                    <a:pt x="6014" y="360"/>
                  </a:lnTo>
                  <a:lnTo>
                    <a:pt x="6033" y="359"/>
                  </a:lnTo>
                  <a:lnTo>
                    <a:pt x="6053" y="357"/>
                  </a:lnTo>
                  <a:lnTo>
                    <a:pt x="6072" y="356"/>
                  </a:lnTo>
                  <a:lnTo>
                    <a:pt x="6092" y="355"/>
                  </a:lnTo>
                  <a:lnTo>
                    <a:pt x="6111" y="353"/>
                  </a:lnTo>
                  <a:lnTo>
                    <a:pt x="6130" y="352"/>
                  </a:lnTo>
                  <a:lnTo>
                    <a:pt x="6150" y="350"/>
                  </a:lnTo>
                  <a:lnTo>
                    <a:pt x="6169" y="349"/>
                  </a:lnTo>
                  <a:lnTo>
                    <a:pt x="6189" y="347"/>
                  </a:lnTo>
                  <a:lnTo>
                    <a:pt x="6208" y="346"/>
                  </a:lnTo>
                  <a:lnTo>
                    <a:pt x="6227" y="344"/>
                  </a:lnTo>
                  <a:lnTo>
                    <a:pt x="6247" y="343"/>
                  </a:lnTo>
                  <a:lnTo>
                    <a:pt x="6266" y="341"/>
                  </a:lnTo>
                  <a:lnTo>
                    <a:pt x="6286" y="340"/>
                  </a:lnTo>
                  <a:lnTo>
                    <a:pt x="6305" y="338"/>
                  </a:lnTo>
                  <a:lnTo>
                    <a:pt x="6324" y="337"/>
                  </a:lnTo>
                  <a:lnTo>
                    <a:pt x="6344" y="335"/>
                  </a:lnTo>
                  <a:lnTo>
                    <a:pt x="6363" y="334"/>
                  </a:lnTo>
                  <a:lnTo>
                    <a:pt x="6383" y="332"/>
                  </a:lnTo>
                  <a:lnTo>
                    <a:pt x="6402" y="331"/>
                  </a:lnTo>
                  <a:lnTo>
                    <a:pt x="6421" y="329"/>
                  </a:lnTo>
                  <a:lnTo>
                    <a:pt x="6441" y="328"/>
                  </a:lnTo>
                  <a:lnTo>
                    <a:pt x="6460" y="326"/>
                  </a:lnTo>
                  <a:lnTo>
                    <a:pt x="6480" y="325"/>
                  </a:lnTo>
                  <a:lnTo>
                    <a:pt x="6499" y="323"/>
                  </a:lnTo>
                  <a:lnTo>
                    <a:pt x="6518" y="321"/>
                  </a:lnTo>
                  <a:lnTo>
                    <a:pt x="6538" y="320"/>
                  </a:lnTo>
                  <a:lnTo>
                    <a:pt x="6557" y="318"/>
                  </a:lnTo>
                  <a:lnTo>
                    <a:pt x="6577" y="317"/>
                  </a:lnTo>
                  <a:lnTo>
                    <a:pt x="6596" y="315"/>
                  </a:lnTo>
                  <a:lnTo>
                    <a:pt x="6615" y="314"/>
                  </a:lnTo>
                  <a:lnTo>
                    <a:pt x="6635" y="312"/>
                  </a:lnTo>
                  <a:lnTo>
                    <a:pt x="6654" y="310"/>
                  </a:lnTo>
                  <a:lnTo>
                    <a:pt x="6674" y="309"/>
                  </a:lnTo>
                  <a:lnTo>
                    <a:pt x="6693" y="307"/>
                  </a:lnTo>
                  <a:lnTo>
                    <a:pt x="6712" y="306"/>
                  </a:lnTo>
                  <a:lnTo>
                    <a:pt x="6732" y="304"/>
                  </a:lnTo>
                  <a:lnTo>
                    <a:pt x="6751" y="302"/>
                  </a:lnTo>
                  <a:lnTo>
                    <a:pt x="6771" y="301"/>
                  </a:lnTo>
                  <a:lnTo>
                    <a:pt x="6790" y="299"/>
                  </a:lnTo>
                  <a:lnTo>
                    <a:pt x="6809" y="297"/>
                  </a:lnTo>
                  <a:lnTo>
                    <a:pt x="6829" y="296"/>
                  </a:lnTo>
                  <a:lnTo>
                    <a:pt x="6848" y="294"/>
                  </a:lnTo>
                  <a:lnTo>
                    <a:pt x="6868" y="292"/>
                  </a:lnTo>
                  <a:lnTo>
                    <a:pt x="6887" y="291"/>
                  </a:lnTo>
                  <a:lnTo>
                    <a:pt x="6906" y="289"/>
                  </a:lnTo>
                  <a:lnTo>
                    <a:pt x="6926" y="288"/>
                  </a:lnTo>
                  <a:lnTo>
                    <a:pt x="6945" y="286"/>
                  </a:lnTo>
                  <a:lnTo>
                    <a:pt x="6965" y="284"/>
                  </a:lnTo>
                  <a:lnTo>
                    <a:pt x="6984" y="283"/>
                  </a:lnTo>
                  <a:lnTo>
                    <a:pt x="7003" y="281"/>
                  </a:lnTo>
                  <a:lnTo>
                    <a:pt x="7023" y="279"/>
                  </a:lnTo>
                  <a:lnTo>
                    <a:pt x="7042" y="277"/>
                  </a:lnTo>
                  <a:lnTo>
                    <a:pt x="7062" y="276"/>
                  </a:lnTo>
                  <a:lnTo>
                    <a:pt x="7081" y="274"/>
                  </a:lnTo>
                  <a:lnTo>
                    <a:pt x="7100" y="272"/>
                  </a:lnTo>
                  <a:lnTo>
                    <a:pt x="7120" y="271"/>
                  </a:lnTo>
                  <a:lnTo>
                    <a:pt x="7139" y="269"/>
                  </a:lnTo>
                  <a:lnTo>
                    <a:pt x="7159" y="267"/>
                  </a:lnTo>
                  <a:lnTo>
                    <a:pt x="7178" y="265"/>
                  </a:lnTo>
                  <a:lnTo>
                    <a:pt x="7197" y="264"/>
                  </a:lnTo>
                  <a:lnTo>
                    <a:pt x="7217" y="262"/>
                  </a:lnTo>
                  <a:lnTo>
                    <a:pt x="7236" y="260"/>
                  </a:lnTo>
                  <a:lnTo>
                    <a:pt x="7256" y="259"/>
                  </a:lnTo>
                  <a:lnTo>
                    <a:pt x="7275" y="257"/>
                  </a:lnTo>
                  <a:lnTo>
                    <a:pt x="7294" y="255"/>
                  </a:lnTo>
                  <a:lnTo>
                    <a:pt x="7314" y="253"/>
                  </a:lnTo>
                  <a:lnTo>
                    <a:pt x="7333" y="251"/>
                  </a:lnTo>
                  <a:lnTo>
                    <a:pt x="7353" y="250"/>
                  </a:lnTo>
                  <a:lnTo>
                    <a:pt x="7372" y="248"/>
                  </a:lnTo>
                  <a:lnTo>
                    <a:pt x="7391" y="246"/>
                  </a:lnTo>
                  <a:lnTo>
                    <a:pt x="7411" y="244"/>
                  </a:lnTo>
                  <a:lnTo>
                    <a:pt x="7430" y="243"/>
                  </a:lnTo>
                  <a:lnTo>
                    <a:pt x="7450" y="241"/>
                  </a:lnTo>
                  <a:lnTo>
                    <a:pt x="7469" y="239"/>
                  </a:lnTo>
                  <a:lnTo>
                    <a:pt x="7488" y="237"/>
                  </a:lnTo>
                  <a:lnTo>
                    <a:pt x="7508" y="235"/>
                  </a:lnTo>
                  <a:lnTo>
                    <a:pt x="7527" y="234"/>
                  </a:lnTo>
                  <a:lnTo>
                    <a:pt x="7547" y="232"/>
                  </a:lnTo>
                  <a:lnTo>
                    <a:pt x="7566" y="230"/>
                  </a:lnTo>
                  <a:lnTo>
                    <a:pt x="7585" y="228"/>
                  </a:lnTo>
                  <a:lnTo>
                    <a:pt x="7605" y="226"/>
                  </a:lnTo>
                  <a:lnTo>
                    <a:pt x="7624" y="224"/>
                  </a:lnTo>
                  <a:lnTo>
                    <a:pt x="7644" y="223"/>
                  </a:lnTo>
                  <a:lnTo>
                    <a:pt x="7663" y="221"/>
                  </a:lnTo>
                  <a:lnTo>
                    <a:pt x="7682" y="219"/>
                  </a:lnTo>
                  <a:lnTo>
                    <a:pt x="7702" y="217"/>
                  </a:lnTo>
                  <a:lnTo>
                    <a:pt x="7721" y="215"/>
                  </a:lnTo>
                  <a:lnTo>
                    <a:pt x="7741" y="213"/>
                  </a:lnTo>
                  <a:lnTo>
                    <a:pt x="7760" y="211"/>
                  </a:lnTo>
                  <a:lnTo>
                    <a:pt x="7779" y="210"/>
                  </a:lnTo>
                  <a:lnTo>
                    <a:pt x="7799" y="208"/>
                  </a:lnTo>
                  <a:lnTo>
                    <a:pt x="7818" y="206"/>
                  </a:lnTo>
                  <a:lnTo>
                    <a:pt x="7838" y="204"/>
                  </a:lnTo>
                  <a:lnTo>
                    <a:pt x="7857" y="202"/>
                  </a:lnTo>
                  <a:lnTo>
                    <a:pt x="7876" y="200"/>
                  </a:lnTo>
                  <a:lnTo>
                    <a:pt x="7896" y="198"/>
                  </a:lnTo>
                  <a:lnTo>
                    <a:pt x="7915" y="196"/>
                  </a:lnTo>
                  <a:lnTo>
                    <a:pt x="7935" y="194"/>
                  </a:lnTo>
                  <a:lnTo>
                    <a:pt x="7954" y="192"/>
                  </a:lnTo>
                  <a:lnTo>
                    <a:pt x="7973" y="191"/>
                  </a:lnTo>
                  <a:lnTo>
                    <a:pt x="7993" y="189"/>
                  </a:lnTo>
                  <a:lnTo>
                    <a:pt x="8012" y="187"/>
                  </a:lnTo>
                  <a:lnTo>
                    <a:pt x="8032" y="185"/>
                  </a:lnTo>
                  <a:lnTo>
                    <a:pt x="8051" y="183"/>
                  </a:lnTo>
                  <a:lnTo>
                    <a:pt x="8070" y="181"/>
                  </a:lnTo>
                  <a:lnTo>
                    <a:pt x="8090" y="179"/>
                  </a:lnTo>
                  <a:lnTo>
                    <a:pt x="8109" y="177"/>
                  </a:lnTo>
                  <a:lnTo>
                    <a:pt x="8129" y="175"/>
                  </a:lnTo>
                  <a:lnTo>
                    <a:pt x="8148" y="173"/>
                  </a:lnTo>
                  <a:lnTo>
                    <a:pt x="8167" y="171"/>
                  </a:lnTo>
                  <a:lnTo>
                    <a:pt x="8187" y="169"/>
                  </a:lnTo>
                  <a:lnTo>
                    <a:pt x="8206" y="167"/>
                  </a:lnTo>
                  <a:lnTo>
                    <a:pt x="8226" y="165"/>
                  </a:lnTo>
                  <a:lnTo>
                    <a:pt x="8245" y="163"/>
                  </a:lnTo>
                  <a:lnTo>
                    <a:pt x="8264" y="161"/>
                  </a:lnTo>
                  <a:lnTo>
                    <a:pt x="8284" y="159"/>
                  </a:lnTo>
                  <a:lnTo>
                    <a:pt x="8303" y="157"/>
                  </a:lnTo>
                  <a:lnTo>
                    <a:pt x="8323" y="155"/>
                  </a:lnTo>
                  <a:lnTo>
                    <a:pt x="8342" y="153"/>
                  </a:lnTo>
                  <a:lnTo>
                    <a:pt x="8361" y="151"/>
                  </a:lnTo>
                  <a:lnTo>
                    <a:pt x="8381" y="149"/>
                  </a:lnTo>
                  <a:lnTo>
                    <a:pt x="8400" y="147"/>
                  </a:lnTo>
                  <a:lnTo>
                    <a:pt x="8420" y="145"/>
                  </a:lnTo>
                  <a:lnTo>
                    <a:pt x="8439" y="143"/>
                  </a:lnTo>
                  <a:lnTo>
                    <a:pt x="8458" y="141"/>
                  </a:lnTo>
                  <a:lnTo>
                    <a:pt x="8478" y="139"/>
                  </a:lnTo>
                  <a:lnTo>
                    <a:pt x="8497" y="137"/>
                  </a:lnTo>
                  <a:lnTo>
                    <a:pt x="8517" y="135"/>
                  </a:lnTo>
                  <a:lnTo>
                    <a:pt x="8536" y="133"/>
                  </a:lnTo>
                  <a:lnTo>
                    <a:pt x="8555" y="131"/>
                  </a:lnTo>
                  <a:lnTo>
                    <a:pt x="8575" y="128"/>
                  </a:lnTo>
                  <a:lnTo>
                    <a:pt x="8594" y="126"/>
                  </a:lnTo>
                  <a:lnTo>
                    <a:pt x="8614" y="124"/>
                  </a:lnTo>
                  <a:lnTo>
                    <a:pt x="8633" y="122"/>
                  </a:lnTo>
                  <a:lnTo>
                    <a:pt x="8652" y="120"/>
                  </a:lnTo>
                  <a:lnTo>
                    <a:pt x="8672" y="118"/>
                  </a:lnTo>
                  <a:lnTo>
                    <a:pt x="8691" y="116"/>
                  </a:lnTo>
                  <a:lnTo>
                    <a:pt x="8711" y="114"/>
                  </a:lnTo>
                  <a:lnTo>
                    <a:pt x="8730" y="112"/>
                  </a:lnTo>
                  <a:lnTo>
                    <a:pt x="8749" y="110"/>
                  </a:lnTo>
                  <a:lnTo>
                    <a:pt x="8769" y="107"/>
                  </a:lnTo>
                  <a:lnTo>
                    <a:pt x="8788" y="105"/>
                  </a:lnTo>
                  <a:lnTo>
                    <a:pt x="8808" y="103"/>
                  </a:lnTo>
                  <a:lnTo>
                    <a:pt x="8827" y="101"/>
                  </a:lnTo>
                  <a:lnTo>
                    <a:pt x="8846" y="99"/>
                  </a:lnTo>
                  <a:lnTo>
                    <a:pt x="8866" y="97"/>
                  </a:lnTo>
                  <a:lnTo>
                    <a:pt x="8885" y="95"/>
                  </a:lnTo>
                  <a:lnTo>
                    <a:pt x="8905" y="92"/>
                  </a:lnTo>
                  <a:lnTo>
                    <a:pt x="8924" y="90"/>
                  </a:lnTo>
                  <a:lnTo>
                    <a:pt x="8943" y="88"/>
                  </a:lnTo>
                  <a:lnTo>
                    <a:pt x="8963" y="86"/>
                  </a:lnTo>
                  <a:lnTo>
                    <a:pt x="8982" y="84"/>
                  </a:lnTo>
                  <a:lnTo>
                    <a:pt x="9002" y="82"/>
                  </a:lnTo>
                  <a:lnTo>
                    <a:pt x="9021" y="79"/>
                  </a:lnTo>
                  <a:lnTo>
                    <a:pt x="9040" y="77"/>
                  </a:lnTo>
                  <a:lnTo>
                    <a:pt x="9060" y="75"/>
                  </a:lnTo>
                  <a:lnTo>
                    <a:pt x="9079" y="73"/>
                  </a:lnTo>
                  <a:lnTo>
                    <a:pt x="9099" y="71"/>
                  </a:lnTo>
                  <a:lnTo>
                    <a:pt x="9118" y="68"/>
                  </a:lnTo>
                  <a:lnTo>
                    <a:pt x="9137" y="66"/>
                  </a:lnTo>
                  <a:lnTo>
                    <a:pt x="9157" y="64"/>
                  </a:lnTo>
                  <a:lnTo>
                    <a:pt x="9176" y="62"/>
                  </a:lnTo>
                  <a:lnTo>
                    <a:pt x="9196" y="59"/>
                  </a:lnTo>
                  <a:lnTo>
                    <a:pt x="9215" y="57"/>
                  </a:lnTo>
                  <a:lnTo>
                    <a:pt x="9234" y="55"/>
                  </a:lnTo>
                  <a:lnTo>
                    <a:pt x="9254" y="53"/>
                  </a:lnTo>
                  <a:lnTo>
                    <a:pt x="9273" y="50"/>
                  </a:lnTo>
                  <a:lnTo>
                    <a:pt x="9293" y="48"/>
                  </a:lnTo>
                  <a:lnTo>
                    <a:pt x="9312" y="46"/>
                  </a:lnTo>
                  <a:lnTo>
                    <a:pt x="9331" y="44"/>
                  </a:lnTo>
                  <a:lnTo>
                    <a:pt x="9351" y="41"/>
                  </a:lnTo>
                  <a:lnTo>
                    <a:pt x="9370" y="39"/>
                  </a:lnTo>
                  <a:lnTo>
                    <a:pt x="9390" y="37"/>
                  </a:lnTo>
                  <a:lnTo>
                    <a:pt x="9409" y="35"/>
                  </a:lnTo>
                  <a:lnTo>
                    <a:pt x="9428" y="32"/>
                  </a:lnTo>
                  <a:lnTo>
                    <a:pt x="9448" y="30"/>
                  </a:lnTo>
                  <a:lnTo>
                    <a:pt x="9467" y="28"/>
                  </a:lnTo>
                  <a:lnTo>
                    <a:pt x="9487" y="25"/>
                  </a:lnTo>
                  <a:lnTo>
                    <a:pt x="9506" y="23"/>
                  </a:lnTo>
                  <a:lnTo>
                    <a:pt x="9525" y="21"/>
                  </a:lnTo>
                  <a:lnTo>
                    <a:pt x="9545" y="18"/>
                  </a:lnTo>
                  <a:lnTo>
                    <a:pt x="9564" y="16"/>
                  </a:lnTo>
                  <a:lnTo>
                    <a:pt x="9584" y="14"/>
                  </a:lnTo>
                  <a:lnTo>
                    <a:pt x="9603" y="11"/>
                  </a:lnTo>
                  <a:lnTo>
                    <a:pt x="9622" y="9"/>
                  </a:lnTo>
                  <a:lnTo>
                    <a:pt x="9642" y="7"/>
                  </a:lnTo>
                  <a:lnTo>
                    <a:pt x="9661" y="4"/>
                  </a:lnTo>
                  <a:lnTo>
                    <a:pt x="9681" y="2"/>
                  </a:lnTo>
                  <a:lnTo>
                    <a:pt x="9700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" name="Oval 262"/>
            <p:cNvSpPr>
              <a:spLocks noChangeArrowheads="1"/>
            </p:cNvSpPr>
            <p:nvPr/>
          </p:nvSpPr>
          <p:spPr bwMode="auto">
            <a:xfrm>
              <a:off x="2689225" y="5692775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" name="Oval 263"/>
            <p:cNvSpPr>
              <a:spLocks noChangeArrowheads="1"/>
            </p:cNvSpPr>
            <p:nvPr/>
          </p:nvSpPr>
          <p:spPr bwMode="auto">
            <a:xfrm>
              <a:off x="2859088" y="5688013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" name="Oval 264"/>
            <p:cNvSpPr>
              <a:spLocks noChangeArrowheads="1"/>
            </p:cNvSpPr>
            <p:nvPr/>
          </p:nvSpPr>
          <p:spPr bwMode="auto">
            <a:xfrm>
              <a:off x="3148013" y="5678488"/>
              <a:ext cx="106362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Oval 265"/>
            <p:cNvSpPr>
              <a:spLocks noChangeArrowheads="1"/>
            </p:cNvSpPr>
            <p:nvPr/>
          </p:nvSpPr>
          <p:spPr bwMode="auto">
            <a:xfrm>
              <a:off x="3429000" y="5668963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Oval 266"/>
            <p:cNvSpPr>
              <a:spLocks noChangeArrowheads="1"/>
            </p:cNvSpPr>
            <p:nvPr/>
          </p:nvSpPr>
          <p:spPr bwMode="auto">
            <a:xfrm>
              <a:off x="3711575" y="5649913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Oval 267"/>
            <p:cNvSpPr>
              <a:spLocks noChangeArrowheads="1"/>
            </p:cNvSpPr>
            <p:nvPr/>
          </p:nvSpPr>
          <p:spPr bwMode="auto">
            <a:xfrm>
              <a:off x="3994150" y="5635625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Oval 268"/>
            <p:cNvSpPr>
              <a:spLocks noChangeArrowheads="1"/>
            </p:cNvSpPr>
            <p:nvPr/>
          </p:nvSpPr>
          <p:spPr bwMode="auto">
            <a:xfrm>
              <a:off x="4276725" y="56149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269"/>
            <p:cNvSpPr>
              <a:spLocks/>
            </p:cNvSpPr>
            <p:nvPr/>
          </p:nvSpPr>
          <p:spPr bwMode="auto">
            <a:xfrm>
              <a:off x="2355850" y="5662613"/>
              <a:ext cx="3468687" cy="103187"/>
            </a:xfrm>
            <a:custGeom>
              <a:avLst/>
              <a:gdLst>
                <a:gd name="T0" fmla="*/ 114 w 8514"/>
                <a:gd name="T1" fmla="*/ 241 h 252"/>
                <a:gd name="T2" fmla="*/ 250 w 8514"/>
                <a:gd name="T3" fmla="*/ 228 h 252"/>
                <a:gd name="T4" fmla="*/ 385 w 8514"/>
                <a:gd name="T5" fmla="*/ 215 h 252"/>
                <a:gd name="T6" fmla="*/ 521 w 8514"/>
                <a:gd name="T7" fmla="*/ 202 h 252"/>
                <a:gd name="T8" fmla="*/ 657 w 8514"/>
                <a:gd name="T9" fmla="*/ 190 h 252"/>
                <a:gd name="T10" fmla="*/ 793 w 8514"/>
                <a:gd name="T11" fmla="*/ 179 h 252"/>
                <a:gd name="T12" fmla="*/ 929 w 8514"/>
                <a:gd name="T13" fmla="*/ 167 h 252"/>
                <a:gd name="T14" fmla="*/ 1064 w 8514"/>
                <a:gd name="T15" fmla="*/ 156 h 252"/>
                <a:gd name="T16" fmla="*/ 1200 w 8514"/>
                <a:gd name="T17" fmla="*/ 146 h 252"/>
                <a:gd name="T18" fmla="*/ 1336 w 8514"/>
                <a:gd name="T19" fmla="*/ 136 h 252"/>
                <a:gd name="T20" fmla="*/ 1472 w 8514"/>
                <a:gd name="T21" fmla="*/ 126 h 252"/>
                <a:gd name="T22" fmla="*/ 1608 w 8514"/>
                <a:gd name="T23" fmla="*/ 116 h 252"/>
                <a:gd name="T24" fmla="*/ 1743 w 8514"/>
                <a:gd name="T25" fmla="*/ 107 h 252"/>
                <a:gd name="T26" fmla="*/ 1879 w 8514"/>
                <a:gd name="T27" fmla="*/ 99 h 252"/>
                <a:gd name="T28" fmla="*/ 2015 w 8514"/>
                <a:gd name="T29" fmla="*/ 90 h 252"/>
                <a:gd name="T30" fmla="*/ 2151 w 8514"/>
                <a:gd name="T31" fmla="*/ 82 h 252"/>
                <a:gd name="T32" fmla="*/ 2287 w 8514"/>
                <a:gd name="T33" fmla="*/ 75 h 252"/>
                <a:gd name="T34" fmla="*/ 2422 w 8514"/>
                <a:gd name="T35" fmla="*/ 67 h 252"/>
                <a:gd name="T36" fmla="*/ 2558 w 8514"/>
                <a:gd name="T37" fmla="*/ 61 h 252"/>
                <a:gd name="T38" fmla="*/ 2694 w 8514"/>
                <a:gd name="T39" fmla="*/ 54 h 252"/>
                <a:gd name="T40" fmla="*/ 2830 w 8514"/>
                <a:gd name="T41" fmla="*/ 48 h 252"/>
                <a:gd name="T42" fmla="*/ 2966 w 8514"/>
                <a:gd name="T43" fmla="*/ 42 h 252"/>
                <a:gd name="T44" fmla="*/ 3101 w 8514"/>
                <a:gd name="T45" fmla="*/ 37 h 252"/>
                <a:gd name="T46" fmla="*/ 3237 w 8514"/>
                <a:gd name="T47" fmla="*/ 32 h 252"/>
                <a:gd name="T48" fmla="*/ 3373 w 8514"/>
                <a:gd name="T49" fmla="*/ 27 h 252"/>
                <a:gd name="T50" fmla="*/ 3509 w 8514"/>
                <a:gd name="T51" fmla="*/ 23 h 252"/>
                <a:gd name="T52" fmla="*/ 3645 w 8514"/>
                <a:gd name="T53" fmla="*/ 19 h 252"/>
                <a:gd name="T54" fmla="*/ 3780 w 8514"/>
                <a:gd name="T55" fmla="*/ 15 h 252"/>
                <a:gd name="T56" fmla="*/ 3916 w 8514"/>
                <a:gd name="T57" fmla="*/ 12 h 252"/>
                <a:gd name="T58" fmla="*/ 4052 w 8514"/>
                <a:gd name="T59" fmla="*/ 9 h 252"/>
                <a:gd name="T60" fmla="*/ 4188 w 8514"/>
                <a:gd name="T61" fmla="*/ 7 h 252"/>
                <a:gd name="T62" fmla="*/ 4324 w 8514"/>
                <a:gd name="T63" fmla="*/ 5 h 252"/>
                <a:gd name="T64" fmla="*/ 4459 w 8514"/>
                <a:gd name="T65" fmla="*/ 3 h 252"/>
                <a:gd name="T66" fmla="*/ 4595 w 8514"/>
                <a:gd name="T67" fmla="*/ 2 h 252"/>
                <a:gd name="T68" fmla="*/ 4731 w 8514"/>
                <a:gd name="T69" fmla="*/ 1 h 252"/>
                <a:gd name="T70" fmla="*/ 4867 w 8514"/>
                <a:gd name="T71" fmla="*/ 0 h 252"/>
                <a:gd name="T72" fmla="*/ 5003 w 8514"/>
                <a:gd name="T73" fmla="*/ 0 h 252"/>
                <a:gd name="T74" fmla="*/ 5138 w 8514"/>
                <a:gd name="T75" fmla="*/ 0 h 252"/>
                <a:gd name="T76" fmla="*/ 5274 w 8514"/>
                <a:gd name="T77" fmla="*/ 0 h 252"/>
                <a:gd name="T78" fmla="*/ 5410 w 8514"/>
                <a:gd name="T79" fmla="*/ 1 h 252"/>
                <a:gd name="T80" fmla="*/ 5546 w 8514"/>
                <a:gd name="T81" fmla="*/ 3 h 252"/>
                <a:gd name="T82" fmla="*/ 5682 w 8514"/>
                <a:gd name="T83" fmla="*/ 4 h 252"/>
                <a:gd name="T84" fmla="*/ 5817 w 8514"/>
                <a:gd name="T85" fmla="*/ 6 h 252"/>
                <a:gd name="T86" fmla="*/ 5953 w 8514"/>
                <a:gd name="T87" fmla="*/ 8 h 252"/>
                <a:gd name="T88" fmla="*/ 6089 w 8514"/>
                <a:gd name="T89" fmla="*/ 11 h 252"/>
                <a:gd name="T90" fmla="*/ 6225 w 8514"/>
                <a:gd name="T91" fmla="*/ 14 h 252"/>
                <a:gd name="T92" fmla="*/ 6361 w 8514"/>
                <a:gd name="T93" fmla="*/ 18 h 252"/>
                <a:gd name="T94" fmla="*/ 6496 w 8514"/>
                <a:gd name="T95" fmla="*/ 21 h 252"/>
                <a:gd name="T96" fmla="*/ 6632 w 8514"/>
                <a:gd name="T97" fmla="*/ 26 h 252"/>
                <a:gd name="T98" fmla="*/ 6768 w 8514"/>
                <a:gd name="T99" fmla="*/ 30 h 252"/>
                <a:gd name="T100" fmla="*/ 6904 w 8514"/>
                <a:gd name="T101" fmla="*/ 35 h 252"/>
                <a:gd name="T102" fmla="*/ 7040 w 8514"/>
                <a:gd name="T103" fmla="*/ 40 h 252"/>
                <a:gd name="T104" fmla="*/ 7175 w 8514"/>
                <a:gd name="T105" fmla="*/ 46 h 252"/>
                <a:gd name="T106" fmla="*/ 7311 w 8514"/>
                <a:gd name="T107" fmla="*/ 52 h 252"/>
                <a:gd name="T108" fmla="*/ 7447 w 8514"/>
                <a:gd name="T109" fmla="*/ 58 h 252"/>
                <a:gd name="T110" fmla="*/ 7583 w 8514"/>
                <a:gd name="T111" fmla="*/ 65 h 252"/>
                <a:gd name="T112" fmla="*/ 7719 w 8514"/>
                <a:gd name="T113" fmla="*/ 72 h 252"/>
                <a:gd name="T114" fmla="*/ 7854 w 8514"/>
                <a:gd name="T115" fmla="*/ 80 h 252"/>
                <a:gd name="T116" fmla="*/ 7990 w 8514"/>
                <a:gd name="T117" fmla="*/ 88 h 252"/>
                <a:gd name="T118" fmla="*/ 8126 w 8514"/>
                <a:gd name="T119" fmla="*/ 96 h 252"/>
                <a:gd name="T120" fmla="*/ 8262 w 8514"/>
                <a:gd name="T121" fmla="*/ 105 h 252"/>
                <a:gd name="T122" fmla="*/ 8398 w 8514"/>
                <a:gd name="T123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14" h="252">
                  <a:moveTo>
                    <a:pt x="0" y="252"/>
                  </a:moveTo>
                  <a:lnTo>
                    <a:pt x="17" y="250"/>
                  </a:lnTo>
                  <a:lnTo>
                    <a:pt x="36" y="248"/>
                  </a:lnTo>
                  <a:lnTo>
                    <a:pt x="56" y="246"/>
                  </a:lnTo>
                  <a:lnTo>
                    <a:pt x="75" y="245"/>
                  </a:lnTo>
                  <a:lnTo>
                    <a:pt x="94" y="243"/>
                  </a:lnTo>
                  <a:lnTo>
                    <a:pt x="114" y="241"/>
                  </a:lnTo>
                  <a:lnTo>
                    <a:pt x="133" y="239"/>
                  </a:lnTo>
                  <a:lnTo>
                    <a:pt x="153" y="237"/>
                  </a:lnTo>
                  <a:lnTo>
                    <a:pt x="172" y="235"/>
                  </a:lnTo>
                  <a:lnTo>
                    <a:pt x="191" y="233"/>
                  </a:lnTo>
                  <a:lnTo>
                    <a:pt x="211" y="231"/>
                  </a:lnTo>
                  <a:lnTo>
                    <a:pt x="230" y="229"/>
                  </a:lnTo>
                  <a:lnTo>
                    <a:pt x="250" y="228"/>
                  </a:lnTo>
                  <a:lnTo>
                    <a:pt x="269" y="226"/>
                  </a:lnTo>
                  <a:lnTo>
                    <a:pt x="288" y="224"/>
                  </a:lnTo>
                  <a:lnTo>
                    <a:pt x="308" y="222"/>
                  </a:lnTo>
                  <a:lnTo>
                    <a:pt x="327" y="220"/>
                  </a:lnTo>
                  <a:lnTo>
                    <a:pt x="347" y="218"/>
                  </a:lnTo>
                  <a:lnTo>
                    <a:pt x="366" y="217"/>
                  </a:lnTo>
                  <a:lnTo>
                    <a:pt x="385" y="215"/>
                  </a:lnTo>
                  <a:lnTo>
                    <a:pt x="405" y="213"/>
                  </a:lnTo>
                  <a:lnTo>
                    <a:pt x="424" y="211"/>
                  </a:lnTo>
                  <a:lnTo>
                    <a:pt x="444" y="209"/>
                  </a:lnTo>
                  <a:lnTo>
                    <a:pt x="463" y="208"/>
                  </a:lnTo>
                  <a:lnTo>
                    <a:pt x="482" y="206"/>
                  </a:lnTo>
                  <a:lnTo>
                    <a:pt x="502" y="204"/>
                  </a:lnTo>
                  <a:lnTo>
                    <a:pt x="521" y="202"/>
                  </a:lnTo>
                  <a:lnTo>
                    <a:pt x="541" y="201"/>
                  </a:lnTo>
                  <a:lnTo>
                    <a:pt x="560" y="199"/>
                  </a:lnTo>
                  <a:lnTo>
                    <a:pt x="579" y="197"/>
                  </a:lnTo>
                  <a:lnTo>
                    <a:pt x="599" y="195"/>
                  </a:lnTo>
                  <a:lnTo>
                    <a:pt x="618" y="194"/>
                  </a:lnTo>
                  <a:lnTo>
                    <a:pt x="638" y="192"/>
                  </a:lnTo>
                  <a:lnTo>
                    <a:pt x="657" y="190"/>
                  </a:lnTo>
                  <a:lnTo>
                    <a:pt x="676" y="189"/>
                  </a:lnTo>
                  <a:lnTo>
                    <a:pt x="696" y="187"/>
                  </a:lnTo>
                  <a:lnTo>
                    <a:pt x="715" y="185"/>
                  </a:lnTo>
                  <a:lnTo>
                    <a:pt x="735" y="184"/>
                  </a:lnTo>
                  <a:lnTo>
                    <a:pt x="754" y="182"/>
                  </a:lnTo>
                  <a:lnTo>
                    <a:pt x="773" y="180"/>
                  </a:lnTo>
                  <a:lnTo>
                    <a:pt x="793" y="179"/>
                  </a:lnTo>
                  <a:lnTo>
                    <a:pt x="812" y="177"/>
                  </a:lnTo>
                  <a:lnTo>
                    <a:pt x="832" y="175"/>
                  </a:lnTo>
                  <a:lnTo>
                    <a:pt x="851" y="174"/>
                  </a:lnTo>
                  <a:lnTo>
                    <a:pt x="870" y="172"/>
                  </a:lnTo>
                  <a:lnTo>
                    <a:pt x="890" y="171"/>
                  </a:lnTo>
                  <a:lnTo>
                    <a:pt x="909" y="169"/>
                  </a:lnTo>
                  <a:lnTo>
                    <a:pt x="929" y="167"/>
                  </a:lnTo>
                  <a:lnTo>
                    <a:pt x="948" y="166"/>
                  </a:lnTo>
                  <a:lnTo>
                    <a:pt x="967" y="164"/>
                  </a:lnTo>
                  <a:lnTo>
                    <a:pt x="987" y="163"/>
                  </a:lnTo>
                  <a:lnTo>
                    <a:pt x="1006" y="161"/>
                  </a:lnTo>
                  <a:lnTo>
                    <a:pt x="1026" y="160"/>
                  </a:lnTo>
                  <a:lnTo>
                    <a:pt x="1045" y="158"/>
                  </a:lnTo>
                  <a:lnTo>
                    <a:pt x="1064" y="156"/>
                  </a:lnTo>
                  <a:lnTo>
                    <a:pt x="1084" y="155"/>
                  </a:lnTo>
                  <a:lnTo>
                    <a:pt x="1103" y="153"/>
                  </a:lnTo>
                  <a:lnTo>
                    <a:pt x="1123" y="152"/>
                  </a:lnTo>
                  <a:lnTo>
                    <a:pt x="1142" y="150"/>
                  </a:lnTo>
                  <a:lnTo>
                    <a:pt x="1161" y="149"/>
                  </a:lnTo>
                  <a:lnTo>
                    <a:pt x="1181" y="147"/>
                  </a:lnTo>
                  <a:lnTo>
                    <a:pt x="1200" y="146"/>
                  </a:lnTo>
                  <a:lnTo>
                    <a:pt x="1220" y="144"/>
                  </a:lnTo>
                  <a:lnTo>
                    <a:pt x="1239" y="143"/>
                  </a:lnTo>
                  <a:lnTo>
                    <a:pt x="1258" y="141"/>
                  </a:lnTo>
                  <a:lnTo>
                    <a:pt x="1278" y="140"/>
                  </a:lnTo>
                  <a:lnTo>
                    <a:pt x="1297" y="139"/>
                  </a:lnTo>
                  <a:lnTo>
                    <a:pt x="1317" y="137"/>
                  </a:lnTo>
                  <a:lnTo>
                    <a:pt x="1336" y="136"/>
                  </a:lnTo>
                  <a:lnTo>
                    <a:pt x="1355" y="134"/>
                  </a:lnTo>
                  <a:lnTo>
                    <a:pt x="1375" y="133"/>
                  </a:lnTo>
                  <a:lnTo>
                    <a:pt x="1394" y="131"/>
                  </a:lnTo>
                  <a:lnTo>
                    <a:pt x="1414" y="130"/>
                  </a:lnTo>
                  <a:lnTo>
                    <a:pt x="1433" y="129"/>
                  </a:lnTo>
                  <a:lnTo>
                    <a:pt x="1452" y="127"/>
                  </a:lnTo>
                  <a:lnTo>
                    <a:pt x="1472" y="126"/>
                  </a:lnTo>
                  <a:lnTo>
                    <a:pt x="1491" y="125"/>
                  </a:lnTo>
                  <a:lnTo>
                    <a:pt x="1511" y="123"/>
                  </a:lnTo>
                  <a:lnTo>
                    <a:pt x="1530" y="122"/>
                  </a:lnTo>
                  <a:lnTo>
                    <a:pt x="1549" y="120"/>
                  </a:lnTo>
                  <a:lnTo>
                    <a:pt x="1569" y="119"/>
                  </a:lnTo>
                  <a:lnTo>
                    <a:pt x="1588" y="118"/>
                  </a:lnTo>
                  <a:lnTo>
                    <a:pt x="1608" y="116"/>
                  </a:lnTo>
                  <a:lnTo>
                    <a:pt x="1627" y="115"/>
                  </a:lnTo>
                  <a:lnTo>
                    <a:pt x="1646" y="114"/>
                  </a:lnTo>
                  <a:lnTo>
                    <a:pt x="1666" y="113"/>
                  </a:lnTo>
                  <a:lnTo>
                    <a:pt x="1685" y="111"/>
                  </a:lnTo>
                  <a:lnTo>
                    <a:pt x="1705" y="110"/>
                  </a:lnTo>
                  <a:lnTo>
                    <a:pt x="1724" y="109"/>
                  </a:lnTo>
                  <a:lnTo>
                    <a:pt x="1743" y="107"/>
                  </a:lnTo>
                  <a:lnTo>
                    <a:pt x="1763" y="106"/>
                  </a:lnTo>
                  <a:lnTo>
                    <a:pt x="1782" y="105"/>
                  </a:lnTo>
                  <a:lnTo>
                    <a:pt x="1802" y="104"/>
                  </a:lnTo>
                  <a:lnTo>
                    <a:pt x="1821" y="102"/>
                  </a:lnTo>
                  <a:lnTo>
                    <a:pt x="1840" y="101"/>
                  </a:lnTo>
                  <a:lnTo>
                    <a:pt x="1860" y="100"/>
                  </a:lnTo>
                  <a:lnTo>
                    <a:pt x="1879" y="99"/>
                  </a:lnTo>
                  <a:lnTo>
                    <a:pt x="1899" y="97"/>
                  </a:lnTo>
                  <a:lnTo>
                    <a:pt x="1918" y="96"/>
                  </a:lnTo>
                  <a:lnTo>
                    <a:pt x="1937" y="95"/>
                  </a:lnTo>
                  <a:lnTo>
                    <a:pt x="1957" y="94"/>
                  </a:lnTo>
                  <a:lnTo>
                    <a:pt x="1976" y="93"/>
                  </a:lnTo>
                  <a:lnTo>
                    <a:pt x="1996" y="91"/>
                  </a:lnTo>
                  <a:lnTo>
                    <a:pt x="2015" y="90"/>
                  </a:lnTo>
                  <a:lnTo>
                    <a:pt x="2034" y="89"/>
                  </a:lnTo>
                  <a:lnTo>
                    <a:pt x="2054" y="88"/>
                  </a:lnTo>
                  <a:lnTo>
                    <a:pt x="2073" y="87"/>
                  </a:lnTo>
                  <a:lnTo>
                    <a:pt x="2093" y="86"/>
                  </a:lnTo>
                  <a:lnTo>
                    <a:pt x="2112" y="85"/>
                  </a:lnTo>
                  <a:lnTo>
                    <a:pt x="2131" y="83"/>
                  </a:lnTo>
                  <a:lnTo>
                    <a:pt x="2151" y="82"/>
                  </a:lnTo>
                  <a:lnTo>
                    <a:pt x="2170" y="81"/>
                  </a:lnTo>
                  <a:lnTo>
                    <a:pt x="2190" y="80"/>
                  </a:lnTo>
                  <a:lnTo>
                    <a:pt x="2209" y="79"/>
                  </a:lnTo>
                  <a:lnTo>
                    <a:pt x="2228" y="78"/>
                  </a:lnTo>
                  <a:lnTo>
                    <a:pt x="2248" y="77"/>
                  </a:lnTo>
                  <a:lnTo>
                    <a:pt x="2267" y="76"/>
                  </a:lnTo>
                  <a:lnTo>
                    <a:pt x="2287" y="75"/>
                  </a:lnTo>
                  <a:lnTo>
                    <a:pt x="2306" y="74"/>
                  </a:lnTo>
                  <a:lnTo>
                    <a:pt x="2325" y="73"/>
                  </a:lnTo>
                  <a:lnTo>
                    <a:pt x="2345" y="72"/>
                  </a:lnTo>
                  <a:lnTo>
                    <a:pt x="2364" y="71"/>
                  </a:lnTo>
                  <a:lnTo>
                    <a:pt x="2384" y="69"/>
                  </a:lnTo>
                  <a:lnTo>
                    <a:pt x="2403" y="68"/>
                  </a:lnTo>
                  <a:lnTo>
                    <a:pt x="2422" y="67"/>
                  </a:lnTo>
                  <a:lnTo>
                    <a:pt x="2442" y="66"/>
                  </a:lnTo>
                  <a:lnTo>
                    <a:pt x="2461" y="65"/>
                  </a:lnTo>
                  <a:lnTo>
                    <a:pt x="2481" y="64"/>
                  </a:lnTo>
                  <a:lnTo>
                    <a:pt x="2500" y="63"/>
                  </a:lnTo>
                  <a:lnTo>
                    <a:pt x="2519" y="63"/>
                  </a:lnTo>
                  <a:lnTo>
                    <a:pt x="2539" y="62"/>
                  </a:lnTo>
                  <a:lnTo>
                    <a:pt x="2558" y="61"/>
                  </a:lnTo>
                  <a:lnTo>
                    <a:pt x="2578" y="60"/>
                  </a:lnTo>
                  <a:lnTo>
                    <a:pt x="2597" y="59"/>
                  </a:lnTo>
                  <a:lnTo>
                    <a:pt x="2616" y="58"/>
                  </a:lnTo>
                  <a:lnTo>
                    <a:pt x="2636" y="57"/>
                  </a:lnTo>
                  <a:lnTo>
                    <a:pt x="2655" y="56"/>
                  </a:lnTo>
                  <a:lnTo>
                    <a:pt x="2675" y="55"/>
                  </a:lnTo>
                  <a:lnTo>
                    <a:pt x="2694" y="54"/>
                  </a:lnTo>
                  <a:lnTo>
                    <a:pt x="2713" y="53"/>
                  </a:lnTo>
                  <a:lnTo>
                    <a:pt x="2733" y="52"/>
                  </a:lnTo>
                  <a:lnTo>
                    <a:pt x="2752" y="51"/>
                  </a:lnTo>
                  <a:lnTo>
                    <a:pt x="2772" y="51"/>
                  </a:lnTo>
                  <a:lnTo>
                    <a:pt x="2791" y="50"/>
                  </a:lnTo>
                  <a:lnTo>
                    <a:pt x="2810" y="49"/>
                  </a:lnTo>
                  <a:lnTo>
                    <a:pt x="2830" y="48"/>
                  </a:lnTo>
                  <a:lnTo>
                    <a:pt x="2849" y="47"/>
                  </a:lnTo>
                  <a:lnTo>
                    <a:pt x="2869" y="46"/>
                  </a:lnTo>
                  <a:lnTo>
                    <a:pt x="2888" y="45"/>
                  </a:lnTo>
                  <a:lnTo>
                    <a:pt x="2907" y="45"/>
                  </a:lnTo>
                  <a:lnTo>
                    <a:pt x="2927" y="44"/>
                  </a:lnTo>
                  <a:lnTo>
                    <a:pt x="2946" y="43"/>
                  </a:lnTo>
                  <a:lnTo>
                    <a:pt x="2966" y="42"/>
                  </a:lnTo>
                  <a:lnTo>
                    <a:pt x="2985" y="41"/>
                  </a:lnTo>
                  <a:lnTo>
                    <a:pt x="3004" y="41"/>
                  </a:lnTo>
                  <a:lnTo>
                    <a:pt x="3024" y="40"/>
                  </a:lnTo>
                  <a:lnTo>
                    <a:pt x="3043" y="39"/>
                  </a:lnTo>
                  <a:lnTo>
                    <a:pt x="3063" y="38"/>
                  </a:lnTo>
                  <a:lnTo>
                    <a:pt x="3082" y="38"/>
                  </a:lnTo>
                  <a:lnTo>
                    <a:pt x="3101" y="37"/>
                  </a:lnTo>
                  <a:lnTo>
                    <a:pt x="3121" y="36"/>
                  </a:lnTo>
                  <a:lnTo>
                    <a:pt x="3140" y="35"/>
                  </a:lnTo>
                  <a:lnTo>
                    <a:pt x="3160" y="35"/>
                  </a:lnTo>
                  <a:lnTo>
                    <a:pt x="3179" y="34"/>
                  </a:lnTo>
                  <a:lnTo>
                    <a:pt x="3198" y="33"/>
                  </a:lnTo>
                  <a:lnTo>
                    <a:pt x="3218" y="32"/>
                  </a:lnTo>
                  <a:lnTo>
                    <a:pt x="3237" y="32"/>
                  </a:lnTo>
                  <a:lnTo>
                    <a:pt x="3257" y="31"/>
                  </a:lnTo>
                  <a:lnTo>
                    <a:pt x="3276" y="30"/>
                  </a:lnTo>
                  <a:lnTo>
                    <a:pt x="3295" y="30"/>
                  </a:lnTo>
                  <a:lnTo>
                    <a:pt x="3315" y="29"/>
                  </a:lnTo>
                  <a:lnTo>
                    <a:pt x="3334" y="28"/>
                  </a:lnTo>
                  <a:lnTo>
                    <a:pt x="3354" y="28"/>
                  </a:lnTo>
                  <a:lnTo>
                    <a:pt x="3373" y="27"/>
                  </a:lnTo>
                  <a:lnTo>
                    <a:pt x="3392" y="26"/>
                  </a:lnTo>
                  <a:lnTo>
                    <a:pt x="3412" y="26"/>
                  </a:lnTo>
                  <a:lnTo>
                    <a:pt x="3431" y="25"/>
                  </a:lnTo>
                  <a:lnTo>
                    <a:pt x="3451" y="25"/>
                  </a:lnTo>
                  <a:lnTo>
                    <a:pt x="3470" y="24"/>
                  </a:lnTo>
                  <a:lnTo>
                    <a:pt x="3489" y="23"/>
                  </a:lnTo>
                  <a:lnTo>
                    <a:pt x="3509" y="23"/>
                  </a:lnTo>
                  <a:lnTo>
                    <a:pt x="3528" y="22"/>
                  </a:lnTo>
                  <a:lnTo>
                    <a:pt x="3548" y="22"/>
                  </a:lnTo>
                  <a:lnTo>
                    <a:pt x="3567" y="21"/>
                  </a:lnTo>
                  <a:lnTo>
                    <a:pt x="3586" y="20"/>
                  </a:lnTo>
                  <a:lnTo>
                    <a:pt x="3606" y="20"/>
                  </a:lnTo>
                  <a:lnTo>
                    <a:pt x="3625" y="19"/>
                  </a:lnTo>
                  <a:lnTo>
                    <a:pt x="3645" y="19"/>
                  </a:lnTo>
                  <a:lnTo>
                    <a:pt x="3664" y="18"/>
                  </a:lnTo>
                  <a:lnTo>
                    <a:pt x="3683" y="18"/>
                  </a:lnTo>
                  <a:lnTo>
                    <a:pt x="3703" y="17"/>
                  </a:lnTo>
                  <a:lnTo>
                    <a:pt x="3722" y="17"/>
                  </a:lnTo>
                  <a:lnTo>
                    <a:pt x="3742" y="16"/>
                  </a:lnTo>
                  <a:lnTo>
                    <a:pt x="3761" y="16"/>
                  </a:lnTo>
                  <a:lnTo>
                    <a:pt x="3780" y="15"/>
                  </a:lnTo>
                  <a:lnTo>
                    <a:pt x="3800" y="15"/>
                  </a:lnTo>
                  <a:lnTo>
                    <a:pt x="3819" y="14"/>
                  </a:lnTo>
                  <a:lnTo>
                    <a:pt x="3839" y="14"/>
                  </a:lnTo>
                  <a:lnTo>
                    <a:pt x="3858" y="13"/>
                  </a:lnTo>
                  <a:lnTo>
                    <a:pt x="3877" y="13"/>
                  </a:lnTo>
                  <a:lnTo>
                    <a:pt x="3897" y="13"/>
                  </a:lnTo>
                  <a:lnTo>
                    <a:pt x="3916" y="12"/>
                  </a:lnTo>
                  <a:lnTo>
                    <a:pt x="3936" y="12"/>
                  </a:lnTo>
                  <a:lnTo>
                    <a:pt x="3955" y="11"/>
                  </a:lnTo>
                  <a:lnTo>
                    <a:pt x="3974" y="11"/>
                  </a:lnTo>
                  <a:lnTo>
                    <a:pt x="3994" y="10"/>
                  </a:lnTo>
                  <a:lnTo>
                    <a:pt x="4013" y="10"/>
                  </a:lnTo>
                  <a:lnTo>
                    <a:pt x="4033" y="10"/>
                  </a:lnTo>
                  <a:lnTo>
                    <a:pt x="4052" y="9"/>
                  </a:lnTo>
                  <a:lnTo>
                    <a:pt x="4071" y="9"/>
                  </a:lnTo>
                  <a:lnTo>
                    <a:pt x="4091" y="9"/>
                  </a:lnTo>
                  <a:lnTo>
                    <a:pt x="4110" y="8"/>
                  </a:lnTo>
                  <a:lnTo>
                    <a:pt x="4130" y="8"/>
                  </a:lnTo>
                  <a:lnTo>
                    <a:pt x="4149" y="7"/>
                  </a:lnTo>
                  <a:lnTo>
                    <a:pt x="4168" y="7"/>
                  </a:lnTo>
                  <a:lnTo>
                    <a:pt x="4188" y="7"/>
                  </a:lnTo>
                  <a:lnTo>
                    <a:pt x="4207" y="6"/>
                  </a:lnTo>
                  <a:lnTo>
                    <a:pt x="4227" y="6"/>
                  </a:lnTo>
                  <a:lnTo>
                    <a:pt x="4246" y="6"/>
                  </a:lnTo>
                  <a:lnTo>
                    <a:pt x="4265" y="6"/>
                  </a:lnTo>
                  <a:lnTo>
                    <a:pt x="4285" y="5"/>
                  </a:lnTo>
                  <a:lnTo>
                    <a:pt x="4304" y="5"/>
                  </a:lnTo>
                  <a:lnTo>
                    <a:pt x="4324" y="5"/>
                  </a:lnTo>
                  <a:lnTo>
                    <a:pt x="4343" y="4"/>
                  </a:lnTo>
                  <a:lnTo>
                    <a:pt x="4362" y="4"/>
                  </a:lnTo>
                  <a:lnTo>
                    <a:pt x="4382" y="4"/>
                  </a:lnTo>
                  <a:lnTo>
                    <a:pt x="4401" y="4"/>
                  </a:lnTo>
                  <a:lnTo>
                    <a:pt x="4421" y="3"/>
                  </a:lnTo>
                  <a:lnTo>
                    <a:pt x="4440" y="3"/>
                  </a:lnTo>
                  <a:lnTo>
                    <a:pt x="4459" y="3"/>
                  </a:lnTo>
                  <a:lnTo>
                    <a:pt x="4479" y="3"/>
                  </a:lnTo>
                  <a:lnTo>
                    <a:pt x="4498" y="3"/>
                  </a:lnTo>
                  <a:lnTo>
                    <a:pt x="4518" y="2"/>
                  </a:lnTo>
                  <a:lnTo>
                    <a:pt x="4537" y="2"/>
                  </a:lnTo>
                  <a:lnTo>
                    <a:pt x="4556" y="2"/>
                  </a:lnTo>
                  <a:lnTo>
                    <a:pt x="4576" y="2"/>
                  </a:lnTo>
                  <a:lnTo>
                    <a:pt x="4595" y="2"/>
                  </a:lnTo>
                  <a:lnTo>
                    <a:pt x="4615" y="1"/>
                  </a:lnTo>
                  <a:lnTo>
                    <a:pt x="4634" y="1"/>
                  </a:lnTo>
                  <a:lnTo>
                    <a:pt x="4653" y="1"/>
                  </a:lnTo>
                  <a:lnTo>
                    <a:pt x="4673" y="1"/>
                  </a:lnTo>
                  <a:lnTo>
                    <a:pt x="4692" y="1"/>
                  </a:lnTo>
                  <a:lnTo>
                    <a:pt x="4712" y="1"/>
                  </a:lnTo>
                  <a:lnTo>
                    <a:pt x="4731" y="1"/>
                  </a:lnTo>
                  <a:lnTo>
                    <a:pt x="4750" y="1"/>
                  </a:lnTo>
                  <a:lnTo>
                    <a:pt x="4770" y="0"/>
                  </a:lnTo>
                  <a:lnTo>
                    <a:pt x="4789" y="0"/>
                  </a:lnTo>
                  <a:lnTo>
                    <a:pt x="4809" y="0"/>
                  </a:lnTo>
                  <a:lnTo>
                    <a:pt x="4828" y="0"/>
                  </a:lnTo>
                  <a:lnTo>
                    <a:pt x="4847" y="0"/>
                  </a:lnTo>
                  <a:lnTo>
                    <a:pt x="4867" y="0"/>
                  </a:lnTo>
                  <a:lnTo>
                    <a:pt x="4886" y="0"/>
                  </a:lnTo>
                  <a:lnTo>
                    <a:pt x="4906" y="0"/>
                  </a:lnTo>
                  <a:lnTo>
                    <a:pt x="4925" y="0"/>
                  </a:lnTo>
                  <a:lnTo>
                    <a:pt x="4944" y="0"/>
                  </a:lnTo>
                  <a:lnTo>
                    <a:pt x="4964" y="0"/>
                  </a:lnTo>
                  <a:lnTo>
                    <a:pt x="4983" y="0"/>
                  </a:lnTo>
                  <a:lnTo>
                    <a:pt x="5003" y="0"/>
                  </a:lnTo>
                  <a:lnTo>
                    <a:pt x="5022" y="0"/>
                  </a:lnTo>
                  <a:lnTo>
                    <a:pt x="5041" y="0"/>
                  </a:lnTo>
                  <a:lnTo>
                    <a:pt x="5061" y="0"/>
                  </a:lnTo>
                  <a:lnTo>
                    <a:pt x="5080" y="0"/>
                  </a:lnTo>
                  <a:lnTo>
                    <a:pt x="5100" y="0"/>
                  </a:lnTo>
                  <a:lnTo>
                    <a:pt x="5119" y="0"/>
                  </a:lnTo>
                  <a:lnTo>
                    <a:pt x="5138" y="0"/>
                  </a:lnTo>
                  <a:lnTo>
                    <a:pt x="5158" y="0"/>
                  </a:lnTo>
                  <a:lnTo>
                    <a:pt x="5177" y="0"/>
                  </a:lnTo>
                  <a:lnTo>
                    <a:pt x="5197" y="0"/>
                  </a:lnTo>
                  <a:lnTo>
                    <a:pt x="5216" y="0"/>
                  </a:lnTo>
                  <a:lnTo>
                    <a:pt x="5235" y="0"/>
                  </a:lnTo>
                  <a:lnTo>
                    <a:pt x="5255" y="0"/>
                  </a:lnTo>
                  <a:lnTo>
                    <a:pt x="5274" y="0"/>
                  </a:lnTo>
                  <a:lnTo>
                    <a:pt x="5294" y="1"/>
                  </a:lnTo>
                  <a:lnTo>
                    <a:pt x="5313" y="1"/>
                  </a:lnTo>
                  <a:lnTo>
                    <a:pt x="5332" y="1"/>
                  </a:lnTo>
                  <a:lnTo>
                    <a:pt x="5352" y="1"/>
                  </a:lnTo>
                  <a:lnTo>
                    <a:pt x="5371" y="1"/>
                  </a:lnTo>
                  <a:lnTo>
                    <a:pt x="5391" y="1"/>
                  </a:lnTo>
                  <a:lnTo>
                    <a:pt x="5410" y="1"/>
                  </a:lnTo>
                  <a:lnTo>
                    <a:pt x="5429" y="1"/>
                  </a:lnTo>
                  <a:lnTo>
                    <a:pt x="5449" y="2"/>
                  </a:lnTo>
                  <a:lnTo>
                    <a:pt x="5468" y="2"/>
                  </a:lnTo>
                  <a:lnTo>
                    <a:pt x="5488" y="2"/>
                  </a:lnTo>
                  <a:lnTo>
                    <a:pt x="5507" y="2"/>
                  </a:lnTo>
                  <a:lnTo>
                    <a:pt x="5526" y="2"/>
                  </a:lnTo>
                  <a:lnTo>
                    <a:pt x="5546" y="3"/>
                  </a:lnTo>
                  <a:lnTo>
                    <a:pt x="5565" y="3"/>
                  </a:lnTo>
                  <a:lnTo>
                    <a:pt x="5585" y="3"/>
                  </a:lnTo>
                  <a:lnTo>
                    <a:pt x="5604" y="3"/>
                  </a:lnTo>
                  <a:lnTo>
                    <a:pt x="5623" y="3"/>
                  </a:lnTo>
                  <a:lnTo>
                    <a:pt x="5643" y="4"/>
                  </a:lnTo>
                  <a:lnTo>
                    <a:pt x="5662" y="4"/>
                  </a:lnTo>
                  <a:lnTo>
                    <a:pt x="5682" y="4"/>
                  </a:lnTo>
                  <a:lnTo>
                    <a:pt x="5701" y="4"/>
                  </a:lnTo>
                  <a:lnTo>
                    <a:pt x="5720" y="5"/>
                  </a:lnTo>
                  <a:lnTo>
                    <a:pt x="5740" y="5"/>
                  </a:lnTo>
                  <a:lnTo>
                    <a:pt x="5759" y="5"/>
                  </a:lnTo>
                  <a:lnTo>
                    <a:pt x="5779" y="5"/>
                  </a:lnTo>
                  <a:lnTo>
                    <a:pt x="5798" y="6"/>
                  </a:lnTo>
                  <a:lnTo>
                    <a:pt x="5817" y="6"/>
                  </a:lnTo>
                  <a:lnTo>
                    <a:pt x="5837" y="6"/>
                  </a:lnTo>
                  <a:lnTo>
                    <a:pt x="5856" y="7"/>
                  </a:lnTo>
                  <a:lnTo>
                    <a:pt x="5876" y="7"/>
                  </a:lnTo>
                  <a:lnTo>
                    <a:pt x="5895" y="7"/>
                  </a:lnTo>
                  <a:lnTo>
                    <a:pt x="5914" y="8"/>
                  </a:lnTo>
                  <a:lnTo>
                    <a:pt x="5934" y="8"/>
                  </a:lnTo>
                  <a:lnTo>
                    <a:pt x="5953" y="8"/>
                  </a:lnTo>
                  <a:lnTo>
                    <a:pt x="5973" y="9"/>
                  </a:lnTo>
                  <a:lnTo>
                    <a:pt x="5992" y="9"/>
                  </a:lnTo>
                  <a:lnTo>
                    <a:pt x="6011" y="10"/>
                  </a:lnTo>
                  <a:lnTo>
                    <a:pt x="6031" y="10"/>
                  </a:lnTo>
                  <a:lnTo>
                    <a:pt x="6050" y="10"/>
                  </a:lnTo>
                  <a:lnTo>
                    <a:pt x="6070" y="11"/>
                  </a:lnTo>
                  <a:lnTo>
                    <a:pt x="6089" y="11"/>
                  </a:lnTo>
                  <a:lnTo>
                    <a:pt x="6108" y="12"/>
                  </a:lnTo>
                  <a:lnTo>
                    <a:pt x="6128" y="12"/>
                  </a:lnTo>
                  <a:lnTo>
                    <a:pt x="6147" y="12"/>
                  </a:lnTo>
                  <a:lnTo>
                    <a:pt x="6167" y="13"/>
                  </a:lnTo>
                  <a:lnTo>
                    <a:pt x="6186" y="13"/>
                  </a:lnTo>
                  <a:lnTo>
                    <a:pt x="6205" y="14"/>
                  </a:lnTo>
                  <a:lnTo>
                    <a:pt x="6225" y="14"/>
                  </a:lnTo>
                  <a:lnTo>
                    <a:pt x="6244" y="15"/>
                  </a:lnTo>
                  <a:lnTo>
                    <a:pt x="6264" y="15"/>
                  </a:lnTo>
                  <a:lnTo>
                    <a:pt x="6283" y="16"/>
                  </a:lnTo>
                  <a:lnTo>
                    <a:pt x="6302" y="16"/>
                  </a:lnTo>
                  <a:lnTo>
                    <a:pt x="6322" y="17"/>
                  </a:lnTo>
                  <a:lnTo>
                    <a:pt x="6341" y="17"/>
                  </a:lnTo>
                  <a:lnTo>
                    <a:pt x="6361" y="18"/>
                  </a:lnTo>
                  <a:lnTo>
                    <a:pt x="6380" y="18"/>
                  </a:lnTo>
                  <a:lnTo>
                    <a:pt x="6399" y="19"/>
                  </a:lnTo>
                  <a:lnTo>
                    <a:pt x="6419" y="19"/>
                  </a:lnTo>
                  <a:lnTo>
                    <a:pt x="6438" y="20"/>
                  </a:lnTo>
                  <a:lnTo>
                    <a:pt x="6458" y="20"/>
                  </a:lnTo>
                  <a:lnTo>
                    <a:pt x="6477" y="21"/>
                  </a:lnTo>
                  <a:lnTo>
                    <a:pt x="6496" y="21"/>
                  </a:lnTo>
                  <a:lnTo>
                    <a:pt x="6516" y="22"/>
                  </a:lnTo>
                  <a:lnTo>
                    <a:pt x="6535" y="23"/>
                  </a:lnTo>
                  <a:lnTo>
                    <a:pt x="6555" y="23"/>
                  </a:lnTo>
                  <a:lnTo>
                    <a:pt x="6574" y="24"/>
                  </a:lnTo>
                  <a:lnTo>
                    <a:pt x="6593" y="24"/>
                  </a:lnTo>
                  <a:lnTo>
                    <a:pt x="6613" y="25"/>
                  </a:lnTo>
                  <a:lnTo>
                    <a:pt x="6632" y="26"/>
                  </a:lnTo>
                  <a:lnTo>
                    <a:pt x="6652" y="26"/>
                  </a:lnTo>
                  <a:lnTo>
                    <a:pt x="6671" y="27"/>
                  </a:lnTo>
                  <a:lnTo>
                    <a:pt x="6690" y="28"/>
                  </a:lnTo>
                  <a:lnTo>
                    <a:pt x="6710" y="28"/>
                  </a:lnTo>
                  <a:lnTo>
                    <a:pt x="6729" y="29"/>
                  </a:lnTo>
                  <a:lnTo>
                    <a:pt x="6749" y="30"/>
                  </a:lnTo>
                  <a:lnTo>
                    <a:pt x="6768" y="30"/>
                  </a:lnTo>
                  <a:lnTo>
                    <a:pt x="6787" y="31"/>
                  </a:lnTo>
                  <a:lnTo>
                    <a:pt x="6807" y="32"/>
                  </a:lnTo>
                  <a:lnTo>
                    <a:pt x="6826" y="32"/>
                  </a:lnTo>
                  <a:lnTo>
                    <a:pt x="6846" y="33"/>
                  </a:lnTo>
                  <a:lnTo>
                    <a:pt x="6865" y="34"/>
                  </a:lnTo>
                  <a:lnTo>
                    <a:pt x="6884" y="34"/>
                  </a:lnTo>
                  <a:lnTo>
                    <a:pt x="6904" y="35"/>
                  </a:lnTo>
                  <a:lnTo>
                    <a:pt x="6923" y="36"/>
                  </a:lnTo>
                  <a:lnTo>
                    <a:pt x="6943" y="37"/>
                  </a:lnTo>
                  <a:lnTo>
                    <a:pt x="6962" y="37"/>
                  </a:lnTo>
                  <a:lnTo>
                    <a:pt x="6981" y="38"/>
                  </a:lnTo>
                  <a:lnTo>
                    <a:pt x="7001" y="39"/>
                  </a:lnTo>
                  <a:lnTo>
                    <a:pt x="7020" y="40"/>
                  </a:lnTo>
                  <a:lnTo>
                    <a:pt x="7040" y="40"/>
                  </a:lnTo>
                  <a:lnTo>
                    <a:pt x="7059" y="41"/>
                  </a:lnTo>
                  <a:lnTo>
                    <a:pt x="7078" y="42"/>
                  </a:lnTo>
                  <a:lnTo>
                    <a:pt x="7098" y="43"/>
                  </a:lnTo>
                  <a:lnTo>
                    <a:pt x="7117" y="44"/>
                  </a:lnTo>
                  <a:lnTo>
                    <a:pt x="7137" y="44"/>
                  </a:lnTo>
                  <a:lnTo>
                    <a:pt x="7156" y="45"/>
                  </a:lnTo>
                  <a:lnTo>
                    <a:pt x="7175" y="46"/>
                  </a:lnTo>
                  <a:lnTo>
                    <a:pt x="7195" y="47"/>
                  </a:lnTo>
                  <a:lnTo>
                    <a:pt x="7214" y="48"/>
                  </a:lnTo>
                  <a:lnTo>
                    <a:pt x="7234" y="49"/>
                  </a:lnTo>
                  <a:lnTo>
                    <a:pt x="7253" y="49"/>
                  </a:lnTo>
                  <a:lnTo>
                    <a:pt x="7272" y="50"/>
                  </a:lnTo>
                  <a:lnTo>
                    <a:pt x="7292" y="51"/>
                  </a:lnTo>
                  <a:lnTo>
                    <a:pt x="7311" y="52"/>
                  </a:lnTo>
                  <a:lnTo>
                    <a:pt x="7331" y="53"/>
                  </a:lnTo>
                  <a:lnTo>
                    <a:pt x="7350" y="54"/>
                  </a:lnTo>
                  <a:lnTo>
                    <a:pt x="7369" y="55"/>
                  </a:lnTo>
                  <a:lnTo>
                    <a:pt x="7389" y="56"/>
                  </a:lnTo>
                  <a:lnTo>
                    <a:pt x="7408" y="57"/>
                  </a:lnTo>
                  <a:lnTo>
                    <a:pt x="7428" y="58"/>
                  </a:lnTo>
                  <a:lnTo>
                    <a:pt x="7447" y="58"/>
                  </a:lnTo>
                  <a:lnTo>
                    <a:pt x="7466" y="59"/>
                  </a:lnTo>
                  <a:lnTo>
                    <a:pt x="7486" y="60"/>
                  </a:lnTo>
                  <a:lnTo>
                    <a:pt x="7505" y="61"/>
                  </a:lnTo>
                  <a:lnTo>
                    <a:pt x="7525" y="62"/>
                  </a:lnTo>
                  <a:lnTo>
                    <a:pt x="7544" y="63"/>
                  </a:lnTo>
                  <a:lnTo>
                    <a:pt x="7563" y="64"/>
                  </a:lnTo>
                  <a:lnTo>
                    <a:pt x="7583" y="65"/>
                  </a:lnTo>
                  <a:lnTo>
                    <a:pt x="7602" y="66"/>
                  </a:lnTo>
                  <a:lnTo>
                    <a:pt x="7622" y="67"/>
                  </a:lnTo>
                  <a:lnTo>
                    <a:pt x="7641" y="68"/>
                  </a:lnTo>
                  <a:lnTo>
                    <a:pt x="7660" y="69"/>
                  </a:lnTo>
                  <a:lnTo>
                    <a:pt x="7680" y="70"/>
                  </a:lnTo>
                  <a:lnTo>
                    <a:pt x="7699" y="71"/>
                  </a:lnTo>
                  <a:lnTo>
                    <a:pt x="7719" y="72"/>
                  </a:lnTo>
                  <a:lnTo>
                    <a:pt x="7738" y="73"/>
                  </a:lnTo>
                  <a:lnTo>
                    <a:pt x="7757" y="74"/>
                  </a:lnTo>
                  <a:lnTo>
                    <a:pt x="7777" y="75"/>
                  </a:lnTo>
                  <a:lnTo>
                    <a:pt x="7796" y="77"/>
                  </a:lnTo>
                  <a:lnTo>
                    <a:pt x="7816" y="78"/>
                  </a:lnTo>
                  <a:lnTo>
                    <a:pt x="7835" y="79"/>
                  </a:lnTo>
                  <a:lnTo>
                    <a:pt x="7854" y="80"/>
                  </a:lnTo>
                  <a:lnTo>
                    <a:pt x="7874" y="81"/>
                  </a:lnTo>
                  <a:lnTo>
                    <a:pt x="7893" y="82"/>
                  </a:lnTo>
                  <a:lnTo>
                    <a:pt x="7913" y="83"/>
                  </a:lnTo>
                  <a:lnTo>
                    <a:pt x="7932" y="84"/>
                  </a:lnTo>
                  <a:lnTo>
                    <a:pt x="7951" y="85"/>
                  </a:lnTo>
                  <a:lnTo>
                    <a:pt x="7971" y="87"/>
                  </a:lnTo>
                  <a:lnTo>
                    <a:pt x="7990" y="88"/>
                  </a:lnTo>
                  <a:lnTo>
                    <a:pt x="8010" y="89"/>
                  </a:lnTo>
                  <a:lnTo>
                    <a:pt x="8029" y="90"/>
                  </a:lnTo>
                  <a:lnTo>
                    <a:pt x="8048" y="91"/>
                  </a:lnTo>
                  <a:lnTo>
                    <a:pt x="8068" y="92"/>
                  </a:lnTo>
                  <a:lnTo>
                    <a:pt x="8087" y="94"/>
                  </a:lnTo>
                  <a:lnTo>
                    <a:pt x="8107" y="95"/>
                  </a:lnTo>
                  <a:lnTo>
                    <a:pt x="8126" y="96"/>
                  </a:lnTo>
                  <a:lnTo>
                    <a:pt x="8145" y="97"/>
                  </a:lnTo>
                  <a:lnTo>
                    <a:pt x="8165" y="98"/>
                  </a:lnTo>
                  <a:lnTo>
                    <a:pt x="8184" y="100"/>
                  </a:lnTo>
                  <a:lnTo>
                    <a:pt x="8204" y="101"/>
                  </a:lnTo>
                  <a:lnTo>
                    <a:pt x="8223" y="102"/>
                  </a:lnTo>
                  <a:lnTo>
                    <a:pt x="8242" y="103"/>
                  </a:lnTo>
                  <a:lnTo>
                    <a:pt x="8262" y="105"/>
                  </a:lnTo>
                  <a:lnTo>
                    <a:pt x="8281" y="106"/>
                  </a:lnTo>
                  <a:lnTo>
                    <a:pt x="8301" y="107"/>
                  </a:lnTo>
                  <a:lnTo>
                    <a:pt x="8320" y="108"/>
                  </a:lnTo>
                  <a:lnTo>
                    <a:pt x="8339" y="110"/>
                  </a:lnTo>
                  <a:lnTo>
                    <a:pt x="8359" y="111"/>
                  </a:lnTo>
                  <a:lnTo>
                    <a:pt x="8378" y="112"/>
                  </a:lnTo>
                  <a:lnTo>
                    <a:pt x="8398" y="113"/>
                  </a:lnTo>
                  <a:lnTo>
                    <a:pt x="8417" y="115"/>
                  </a:lnTo>
                  <a:lnTo>
                    <a:pt x="8436" y="116"/>
                  </a:lnTo>
                  <a:lnTo>
                    <a:pt x="8456" y="117"/>
                  </a:lnTo>
                  <a:lnTo>
                    <a:pt x="8475" y="119"/>
                  </a:lnTo>
                  <a:lnTo>
                    <a:pt x="8495" y="120"/>
                  </a:lnTo>
                  <a:lnTo>
                    <a:pt x="8514" y="121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Oval 270"/>
            <p:cNvSpPr>
              <a:spLocks noChangeArrowheads="1"/>
            </p:cNvSpPr>
            <p:nvPr/>
          </p:nvSpPr>
          <p:spPr bwMode="auto">
            <a:xfrm>
              <a:off x="2689225" y="5668963"/>
              <a:ext cx="107950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Oval 271"/>
            <p:cNvSpPr>
              <a:spLocks noChangeArrowheads="1"/>
            </p:cNvSpPr>
            <p:nvPr/>
          </p:nvSpPr>
          <p:spPr bwMode="auto">
            <a:xfrm>
              <a:off x="2859088" y="5657850"/>
              <a:ext cx="107950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Oval 272"/>
            <p:cNvSpPr>
              <a:spLocks noChangeArrowheads="1"/>
            </p:cNvSpPr>
            <p:nvPr/>
          </p:nvSpPr>
          <p:spPr bwMode="auto">
            <a:xfrm>
              <a:off x="3148013" y="5635625"/>
              <a:ext cx="106362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Oval 273"/>
            <p:cNvSpPr>
              <a:spLocks noChangeArrowheads="1"/>
            </p:cNvSpPr>
            <p:nvPr/>
          </p:nvSpPr>
          <p:spPr bwMode="auto">
            <a:xfrm>
              <a:off x="3429000" y="5618163"/>
              <a:ext cx="107950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Oval 274"/>
            <p:cNvSpPr>
              <a:spLocks noChangeArrowheads="1"/>
            </p:cNvSpPr>
            <p:nvPr/>
          </p:nvSpPr>
          <p:spPr bwMode="auto">
            <a:xfrm>
              <a:off x="3711575" y="5614988"/>
              <a:ext cx="107950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Oval 275"/>
            <p:cNvSpPr>
              <a:spLocks noChangeArrowheads="1"/>
            </p:cNvSpPr>
            <p:nvPr/>
          </p:nvSpPr>
          <p:spPr bwMode="auto">
            <a:xfrm>
              <a:off x="3994150" y="5607050"/>
              <a:ext cx="107950" cy="1079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Oval 276"/>
            <p:cNvSpPr>
              <a:spLocks noChangeArrowheads="1"/>
            </p:cNvSpPr>
            <p:nvPr/>
          </p:nvSpPr>
          <p:spPr bwMode="auto">
            <a:xfrm>
              <a:off x="4276725" y="5599113"/>
              <a:ext cx="107950" cy="10953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Oval 277"/>
            <p:cNvSpPr>
              <a:spLocks noChangeArrowheads="1"/>
            </p:cNvSpPr>
            <p:nvPr/>
          </p:nvSpPr>
          <p:spPr bwMode="auto">
            <a:xfrm>
              <a:off x="20367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Oval 278"/>
            <p:cNvSpPr>
              <a:spLocks noChangeArrowheads="1"/>
            </p:cNvSpPr>
            <p:nvPr/>
          </p:nvSpPr>
          <p:spPr bwMode="auto">
            <a:xfrm>
              <a:off x="20367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Oval 279"/>
            <p:cNvSpPr>
              <a:spLocks noChangeArrowheads="1"/>
            </p:cNvSpPr>
            <p:nvPr/>
          </p:nvSpPr>
          <p:spPr bwMode="auto">
            <a:xfrm>
              <a:off x="20478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Oval 280"/>
            <p:cNvSpPr>
              <a:spLocks noChangeArrowheads="1"/>
            </p:cNvSpPr>
            <p:nvPr/>
          </p:nvSpPr>
          <p:spPr bwMode="auto">
            <a:xfrm>
              <a:off x="20478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Oval 281"/>
            <p:cNvSpPr>
              <a:spLocks noChangeArrowheads="1"/>
            </p:cNvSpPr>
            <p:nvPr/>
          </p:nvSpPr>
          <p:spPr bwMode="auto">
            <a:xfrm>
              <a:off x="20637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Oval 282"/>
            <p:cNvSpPr>
              <a:spLocks noChangeArrowheads="1"/>
            </p:cNvSpPr>
            <p:nvPr/>
          </p:nvSpPr>
          <p:spPr bwMode="auto">
            <a:xfrm>
              <a:off x="20637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Oval 283"/>
            <p:cNvSpPr>
              <a:spLocks noChangeArrowheads="1"/>
            </p:cNvSpPr>
            <p:nvPr/>
          </p:nvSpPr>
          <p:spPr bwMode="auto">
            <a:xfrm>
              <a:off x="20780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Oval 284"/>
            <p:cNvSpPr>
              <a:spLocks noChangeArrowheads="1"/>
            </p:cNvSpPr>
            <p:nvPr/>
          </p:nvSpPr>
          <p:spPr bwMode="auto">
            <a:xfrm>
              <a:off x="20780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Oval 285"/>
            <p:cNvSpPr>
              <a:spLocks noChangeArrowheads="1"/>
            </p:cNvSpPr>
            <p:nvPr/>
          </p:nvSpPr>
          <p:spPr bwMode="auto">
            <a:xfrm>
              <a:off x="2092325" y="5703888"/>
              <a:ext cx="109537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Oval 286"/>
            <p:cNvSpPr>
              <a:spLocks noChangeArrowheads="1"/>
            </p:cNvSpPr>
            <p:nvPr/>
          </p:nvSpPr>
          <p:spPr bwMode="auto">
            <a:xfrm>
              <a:off x="2092325" y="5703888"/>
              <a:ext cx="109537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Oval 287"/>
            <p:cNvSpPr>
              <a:spLocks noChangeArrowheads="1"/>
            </p:cNvSpPr>
            <p:nvPr/>
          </p:nvSpPr>
          <p:spPr bwMode="auto">
            <a:xfrm>
              <a:off x="2108200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Oval 288"/>
            <p:cNvSpPr>
              <a:spLocks noChangeArrowheads="1"/>
            </p:cNvSpPr>
            <p:nvPr/>
          </p:nvSpPr>
          <p:spPr bwMode="auto">
            <a:xfrm>
              <a:off x="2108200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Oval 289"/>
            <p:cNvSpPr>
              <a:spLocks noChangeArrowheads="1"/>
            </p:cNvSpPr>
            <p:nvPr/>
          </p:nvSpPr>
          <p:spPr bwMode="auto">
            <a:xfrm>
              <a:off x="21209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Oval 290"/>
            <p:cNvSpPr>
              <a:spLocks noChangeArrowheads="1"/>
            </p:cNvSpPr>
            <p:nvPr/>
          </p:nvSpPr>
          <p:spPr bwMode="auto">
            <a:xfrm>
              <a:off x="21209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Oval 291"/>
            <p:cNvSpPr>
              <a:spLocks noChangeArrowheads="1"/>
            </p:cNvSpPr>
            <p:nvPr/>
          </p:nvSpPr>
          <p:spPr bwMode="auto">
            <a:xfrm>
              <a:off x="21351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Oval 292"/>
            <p:cNvSpPr>
              <a:spLocks noChangeArrowheads="1"/>
            </p:cNvSpPr>
            <p:nvPr/>
          </p:nvSpPr>
          <p:spPr bwMode="auto">
            <a:xfrm>
              <a:off x="21351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Oval 293"/>
            <p:cNvSpPr>
              <a:spLocks noChangeArrowheads="1"/>
            </p:cNvSpPr>
            <p:nvPr/>
          </p:nvSpPr>
          <p:spPr bwMode="auto">
            <a:xfrm>
              <a:off x="21478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Oval 294"/>
            <p:cNvSpPr>
              <a:spLocks noChangeArrowheads="1"/>
            </p:cNvSpPr>
            <p:nvPr/>
          </p:nvSpPr>
          <p:spPr bwMode="auto">
            <a:xfrm>
              <a:off x="21478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" name="Oval 295"/>
            <p:cNvSpPr>
              <a:spLocks noChangeArrowheads="1"/>
            </p:cNvSpPr>
            <p:nvPr/>
          </p:nvSpPr>
          <p:spPr bwMode="auto">
            <a:xfrm>
              <a:off x="21621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Oval 296"/>
            <p:cNvSpPr>
              <a:spLocks noChangeArrowheads="1"/>
            </p:cNvSpPr>
            <p:nvPr/>
          </p:nvSpPr>
          <p:spPr bwMode="auto">
            <a:xfrm>
              <a:off x="21621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Oval 297"/>
            <p:cNvSpPr>
              <a:spLocks noChangeArrowheads="1"/>
            </p:cNvSpPr>
            <p:nvPr/>
          </p:nvSpPr>
          <p:spPr bwMode="auto">
            <a:xfrm>
              <a:off x="21764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Oval 298"/>
            <p:cNvSpPr>
              <a:spLocks noChangeArrowheads="1"/>
            </p:cNvSpPr>
            <p:nvPr/>
          </p:nvSpPr>
          <p:spPr bwMode="auto">
            <a:xfrm>
              <a:off x="21764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Oval 299"/>
            <p:cNvSpPr>
              <a:spLocks noChangeArrowheads="1"/>
            </p:cNvSpPr>
            <p:nvPr/>
          </p:nvSpPr>
          <p:spPr bwMode="auto">
            <a:xfrm>
              <a:off x="21907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Oval 300"/>
            <p:cNvSpPr>
              <a:spLocks noChangeArrowheads="1"/>
            </p:cNvSpPr>
            <p:nvPr/>
          </p:nvSpPr>
          <p:spPr bwMode="auto">
            <a:xfrm>
              <a:off x="21907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Oval 301"/>
            <p:cNvSpPr>
              <a:spLocks noChangeArrowheads="1"/>
            </p:cNvSpPr>
            <p:nvPr/>
          </p:nvSpPr>
          <p:spPr bwMode="auto">
            <a:xfrm>
              <a:off x="22050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Oval 302"/>
            <p:cNvSpPr>
              <a:spLocks noChangeArrowheads="1"/>
            </p:cNvSpPr>
            <p:nvPr/>
          </p:nvSpPr>
          <p:spPr bwMode="auto">
            <a:xfrm>
              <a:off x="22050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Oval 303"/>
            <p:cNvSpPr>
              <a:spLocks noChangeArrowheads="1"/>
            </p:cNvSpPr>
            <p:nvPr/>
          </p:nvSpPr>
          <p:spPr bwMode="auto">
            <a:xfrm>
              <a:off x="22193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Oval 304"/>
            <p:cNvSpPr>
              <a:spLocks noChangeArrowheads="1"/>
            </p:cNvSpPr>
            <p:nvPr/>
          </p:nvSpPr>
          <p:spPr bwMode="auto">
            <a:xfrm>
              <a:off x="22193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Oval 305"/>
            <p:cNvSpPr>
              <a:spLocks noChangeArrowheads="1"/>
            </p:cNvSpPr>
            <p:nvPr/>
          </p:nvSpPr>
          <p:spPr bwMode="auto">
            <a:xfrm>
              <a:off x="223361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Oval 306"/>
            <p:cNvSpPr>
              <a:spLocks noChangeArrowheads="1"/>
            </p:cNvSpPr>
            <p:nvPr/>
          </p:nvSpPr>
          <p:spPr bwMode="auto">
            <a:xfrm>
              <a:off x="223361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Oval 307"/>
            <p:cNvSpPr>
              <a:spLocks noChangeArrowheads="1"/>
            </p:cNvSpPr>
            <p:nvPr/>
          </p:nvSpPr>
          <p:spPr bwMode="auto">
            <a:xfrm>
              <a:off x="2246313" y="5703888"/>
              <a:ext cx="109537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Oval 308"/>
            <p:cNvSpPr>
              <a:spLocks noChangeArrowheads="1"/>
            </p:cNvSpPr>
            <p:nvPr/>
          </p:nvSpPr>
          <p:spPr bwMode="auto">
            <a:xfrm>
              <a:off x="2246313" y="5703888"/>
              <a:ext cx="109537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Oval 309"/>
            <p:cNvSpPr>
              <a:spLocks noChangeArrowheads="1"/>
            </p:cNvSpPr>
            <p:nvPr/>
          </p:nvSpPr>
          <p:spPr bwMode="auto">
            <a:xfrm>
              <a:off x="22606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Oval 310"/>
            <p:cNvSpPr>
              <a:spLocks noChangeArrowheads="1"/>
            </p:cNvSpPr>
            <p:nvPr/>
          </p:nvSpPr>
          <p:spPr bwMode="auto">
            <a:xfrm>
              <a:off x="22606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Oval 311"/>
            <p:cNvSpPr>
              <a:spLocks noChangeArrowheads="1"/>
            </p:cNvSpPr>
            <p:nvPr/>
          </p:nvSpPr>
          <p:spPr bwMode="auto">
            <a:xfrm>
              <a:off x="22748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Oval 312"/>
            <p:cNvSpPr>
              <a:spLocks noChangeArrowheads="1"/>
            </p:cNvSpPr>
            <p:nvPr/>
          </p:nvSpPr>
          <p:spPr bwMode="auto">
            <a:xfrm>
              <a:off x="22748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Oval 313"/>
            <p:cNvSpPr>
              <a:spLocks noChangeArrowheads="1"/>
            </p:cNvSpPr>
            <p:nvPr/>
          </p:nvSpPr>
          <p:spPr bwMode="auto">
            <a:xfrm>
              <a:off x="2289175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Oval 314"/>
            <p:cNvSpPr>
              <a:spLocks noChangeArrowheads="1"/>
            </p:cNvSpPr>
            <p:nvPr/>
          </p:nvSpPr>
          <p:spPr bwMode="auto">
            <a:xfrm>
              <a:off x="2289175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Oval 315"/>
            <p:cNvSpPr>
              <a:spLocks noChangeArrowheads="1"/>
            </p:cNvSpPr>
            <p:nvPr/>
          </p:nvSpPr>
          <p:spPr bwMode="auto">
            <a:xfrm>
              <a:off x="23018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Oval 316"/>
            <p:cNvSpPr>
              <a:spLocks noChangeArrowheads="1"/>
            </p:cNvSpPr>
            <p:nvPr/>
          </p:nvSpPr>
          <p:spPr bwMode="auto">
            <a:xfrm>
              <a:off x="23018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Oval 317"/>
            <p:cNvSpPr>
              <a:spLocks noChangeArrowheads="1"/>
            </p:cNvSpPr>
            <p:nvPr/>
          </p:nvSpPr>
          <p:spPr bwMode="auto">
            <a:xfrm>
              <a:off x="23161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Oval 318"/>
            <p:cNvSpPr>
              <a:spLocks noChangeArrowheads="1"/>
            </p:cNvSpPr>
            <p:nvPr/>
          </p:nvSpPr>
          <p:spPr bwMode="auto">
            <a:xfrm>
              <a:off x="23161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Oval 319"/>
            <p:cNvSpPr>
              <a:spLocks noChangeArrowheads="1"/>
            </p:cNvSpPr>
            <p:nvPr/>
          </p:nvSpPr>
          <p:spPr bwMode="auto">
            <a:xfrm>
              <a:off x="23304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Oval 320"/>
            <p:cNvSpPr>
              <a:spLocks noChangeArrowheads="1"/>
            </p:cNvSpPr>
            <p:nvPr/>
          </p:nvSpPr>
          <p:spPr bwMode="auto">
            <a:xfrm>
              <a:off x="23304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Oval 321"/>
            <p:cNvSpPr>
              <a:spLocks noChangeArrowheads="1"/>
            </p:cNvSpPr>
            <p:nvPr/>
          </p:nvSpPr>
          <p:spPr bwMode="auto">
            <a:xfrm>
              <a:off x="23447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Oval 322"/>
            <p:cNvSpPr>
              <a:spLocks noChangeArrowheads="1"/>
            </p:cNvSpPr>
            <p:nvPr/>
          </p:nvSpPr>
          <p:spPr bwMode="auto">
            <a:xfrm>
              <a:off x="23447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8" name="Oval 323"/>
            <p:cNvSpPr>
              <a:spLocks noChangeArrowheads="1"/>
            </p:cNvSpPr>
            <p:nvPr/>
          </p:nvSpPr>
          <p:spPr bwMode="auto">
            <a:xfrm>
              <a:off x="23590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9" name="Oval 324"/>
            <p:cNvSpPr>
              <a:spLocks noChangeArrowheads="1"/>
            </p:cNvSpPr>
            <p:nvPr/>
          </p:nvSpPr>
          <p:spPr bwMode="auto">
            <a:xfrm>
              <a:off x="23590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0" name="Oval 325"/>
            <p:cNvSpPr>
              <a:spLocks noChangeArrowheads="1"/>
            </p:cNvSpPr>
            <p:nvPr/>
          </p:nvSpPr>
          <p:spPr bwMode="auto">
            <a:xfrm>
              <a:off x="237331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1" name="Oval 326"/>
            <p:cNvSpPr>
              <a:spLocks noChangeArrowheads="1"/>
            </p:cNvSpPr>
            <p:nvPr/>
          </p:nvSpPr>
          <p:spPr bwMode="auto">
            <a:xfrm>
              <a:off x="237331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2" name="Oval 327"/>
            <p:cNvSpPr>
              <a:spLocks noChangeArrowheads="1"/>
            </p:cNvSpPr>
            <p:nvPr/>
          </p:nvSpPr>
          <p:spPr bwMode="auto">
            <a:xfrm>
              <a:off x="23876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3" name="Oval 328"/>
            <p:cNvSpPr>
              <a:spLocks noChangeArrowheads="1"/>
            </p:cNvSpPr>
            <p:nvPr/>
          </p:nvSpPr>
          <p:spPr bwMode="auto">
            <a:xfrm>
              <a:off x="23876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4" name="Oval 329"/>
            <p:cNvSpPr>
              <a:spLocks noChangeArrowheads="1"/>
            </p:cNvSpPr>
            <p:nvPr/>
          </p:nvSpPr>
          <p:spPr bwMode="auto">
            <a:xfrm>
              <a:off x="24018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5" name="Oval 330"/>
            <p:cNvSpPr>
              <a:spLocks noChangeArrowheads="1"/>
            </p:cNvSpPr>
            <p:nvPr/>
          </p:nvSpPr>
          <p:spPr bwMode="auto">
            <a:xfrm>
              <a:off x="24018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6" name="Oval 331"/>
            <p:cNvSpPr>
              <a:spLocks noChangeArrowheads="1"/>
            </p:cNvSpPr>
            <p:nvPr/>
          </p:nvSpPr>
          <p:spPr bwMode="auto">
            <a:xfrm>
              <a:off x="24161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7" name="Oval 332"/>
            <p:cNvSpPr>
              <a:spLocks noChangeArrowheads="1"/>
            </p:cNvSpPr>
            <p:nvPr/>
          </p:nvSpPr>
          <p:spPr bwMode="auto">
            <a:xfrm>
              <a:off x="24161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8" name="Oval 333"/>
            <p:cNvSpPr>
              <a:spLocks noChangeArrowheads="1"/>
            </p:cNvSpPr>
            <p:nvPr/>
          </p:nvSpPr>
          <p:spPr bwMode="auto">
            <a:xfrm>
              <a:off x="2430463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9" name="Oval 334"/>
            <p:cNvSpPr>
              <a:spLocks noChangeArrowheads="1"/>
            </p:cNvSpPr>
            <p:nvPr/>
          </p:nvSpPr>
          <p:spPr bwMode="auto">
            <a:xfrm>
              <a:off x="2430463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0" name="Oval 335"/>
            <p:cNvSpPr>
              <a:spLocks noChangeArrowheads="1"/>
            </p:cNvSpPr>
            <p:nvPr/>
          </p:nvSpPr>
          <p:spPr bwMode="auto">
            <a:xfrm>
              <a:off x="24431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1" name="Oval 336"/>
            <p:cNvSpPr>
              <a:spLocks noChangeArrowheads="1"/>
            </p:cNvSpPr>
            <p:nvPr/>
          </p:nvSpPr>
          <p:spPr bwMode="auto">
            <a:xfrm>
              <a:off x="24431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2" name="Oval 337"/>
            <p:cNvSpPr>
              <a:spLocks noChangeArrowheads="1"/>
            </p:cNvSpPr>
            <p:nvPr/>
          </p:nvSpPr>
          <p:spPr bwMode="auto">
            <a:xfrm>
              <a:off x="24574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3" name="Oval 338"/>
            <p:cNvSpPr>
              <a:spLocks noChangeArrowheads="1"/>
            </p:cNvSpPr>
            <p:nvPr/>
          </p:nvSpPr>
          <p:spPr bwMode="auto">
            <a:xfrm>
              <a:off x="24574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4" name="Oval 339"/>
            <p:cNvSpPr>
              <a:spLocks noChangeArrowheads="1"/>
            </p:cNvSpPr>
            <p:nvPr/>
          </p:nvSpPr>
          <p:spPr bwMode="auto">
            <a:xfrm>
              <a:off x="24717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5" name="Oval 340"/>
            <p:cNvSpPr>
              <a:spLocks noChangeArrowheads="1"/>
            </p:cNvSpPr>
            <p:nvPr/>
          </p:nvSpPr>
          <p:spPr bwMode="auto">
            <a:xfrm>
              <a:off x="24717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6" name="Oval 341"/>
            <p:cNvSpPr>
              <a:spLocks noChangeArrowheads="1"/>
            </p:cNvSpPr>
            <p:nvPr/>
          </p:nvSpPr>
          <p:spPr bwMode="auto">
            <a:xfrm>
              <a:off x="2486025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7" name="Oval 342"/>
            <p:cNvSpPr>
              <a:spLocks noChangeArrowheads="1"/>
            </p:cNvSpPr>
            <p:nvPr/>
          </p:nvSpPr>
          <p:spPr bwMode="auto">
            <a:xfrm>
              <a:off x="2486025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8" name="Oval 343"/>
            <p:cNvSpPr>
              <a:spLocks noChangeArrowheads="1"/>
            </p:cNvSpPr>
            <p:nvPr/>
          </p:nvSpPr>
          <p:spPr bwMode="auto">
            <a:xfrm>
              <a:off x="250031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9" name="Oval 344"/>
            <p:cNvSpPr>
              <a:spLocks noChangeArrowheads="1"/>
            </p:cNvSpPr>
            <p:nvPr/>
          </p:nvSpPr>
          <p:spPr bwMode="auto">
            <a:xfrm>
              <a:off x="250031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0" name="Oval 345"/>
            <p:cNvSpPr>
              <a:spLocks noChangeArrowheads="1"/>
            </p:cNvSpPr>
            <p:nvPr/>
          </p:nvSpPr>
          <p:spPr bwMode="auto">
            <a:xfrm>
              <a:off x="251301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1" name="Oval 346"/>
            <p:cNvSpPr>
              <a:spLocks noChangeArrowheads="1"/>
            </p:cNvSpPr>
            <p:nvPr/>
          </p:nvSpPr>
          <p:spPr bwMode="auto">
            <a:xfrm>
              <a:off x="251301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2" name="Oval 347"/>
            <p:cNvSpPr>
              <a:spLocks noChangeArrowheads="1"/>
            </p:cNvSpPr>
            <p:nvPr/>
          </p:nvSpPr>
          <p:spPr bwMode="auto">
            <a:xfrm>
              <a:off x="25288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3" name="Oval 348"/>
            <p:cNvSpPr>
              <a:spLocks noChangeArrowheads="1"/>
            </p:cNvSpPr>
            <p:nvPr/>
          </p:nvSpPr>
          <p:spPr bwMode="auto">
            <a:xfrm>
              <a:off x="25288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4" name="Oval 349"/>
            <p:cNvSpPr>
              <a:spLocks noChangeArrowheads="1"/>
            </p:cNvSpPr>
            <p:nvPr/>
          </p:nvSpPr>
          <p:spPr bwMode="auto">
            <a:xfrm>
              <a:off x="25431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5" name="Oval 350"/>
            <p:cNvSpPr>
              <a:spLocks noChangeArrowheads="1"/>
            </p:cNvSpPr>
            <p:nvPr/>
          </p:nvSpPr>
          <p:spPr bwMode="auto">
            <a:xfrm>
              <a:off x="25431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6" name="Oval 351"/>
            <p:cNvSpPr>
              <a:spLocks noChangeArrowheads="1"/>
            </p:cNvSpPr>
            <p:nvPr/>
          </p:nvSpPr>
          <p:spPr bwMode="auto">
            <a:xfrm>
              <a:off x="25574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7" name="Oval 352"/>
            <p:cNvSpPr>
              <a:spLocks noChangeArrowheads="1"/>
            </p:cNvSpPr>
            <p:nvPr/>
          </p:nvSpPr>
          <p:spPr bwMode="auto">
            <a:xfrm>
              <a:off x="25574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8" name="Oval 353"/>
            <p:cNvSpPr>
              <a:spLocks noChangeArrowheads="1"/>
            </p:cNvSpPr>
            <p:nvPr/>
          </p:nvSpPr>
          <p:spPr bwMode="auto">
            <a:xfrm>
              <a:off x="25701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9" name="Oval 354"/>
            <p:cNvSpPr>
              <a:spLocks noChangeArrowheads="1"/>
            </p:cNvSpPr>
            <p:nvPr/>
          </p:nvSpPr>
          <p:spPr bwMode="auto">
            <a:xfrm>
              <a:off x="25701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0" name="Oval 355"/>
            <p:cNvSpPr>
              <a:spLocks noChangeArrowheads="1"/>
            </p:cNvSpPr>
            <p:nvPr/>
          </p:nvSpPr>
          <p:spPr bwMode="auto">
            <a:xfrm>
              <a:off x="25844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1" name="Oval 356"/>
            <p:cNvSpPr>
              <a:spLocks noChangeArrowheads="1"/>
            </p:cNvSpPr>
            <p:nvPr/>
          </p:nvSpPr>
          <p:spPr bwMode="auto">
            <a:xfrm>
              <a:off x="25844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2" name="Oval 357"/>
            <p:cNvSpPr>
              <a:spLocks noChangeArrowheads="1"/>
            </p:cNvSpPr>
            <p:nvPr/>
          </p:nvSpPr>
          <p:spPr bwMode="auto">
            <a:xfrm>
              <a:off x="25987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3" name="Oval 358"/>
            <p:cNvSpPr>
              <a:spLocks noChangeArrowheads="1"/>
            </p:cNvSpPr>
            <p:nvPr/>
          </p:nvSpPr>
          <p:spPr bwMode="auto">
            <a:xfrm>
              <a:off x="25987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4" name="Oval 359"/>
            <p:cNvSpPr>
              <a:spLocks noChangeArrowheads="1"/>
            </p:cNvSpPr>
            <p:nvPr/>
          </p:nvSpPr>
          <p:spPr bwMode="auto">
            <a:xfrm>
              <a:off x="26130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5" name="Oval 360"/>
            <p:cNvSpPr>
              <a:spLocks noChangeArrowheads="1"/>
            </p:cNvSpPr>
            <p:nvPr/>
          </p:nvSpPr>
          <p:spPr bwMode="auto">
            <a:xfrm>
              <a:off x="26130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6" name="Oval 361"/>
            <p:cNvSpPr>
              <a:spLocks noChangeArrowheads="1"/>
            </p:cNvSpPr>
            <p:nvPr/>
          </p:nvSpPr>
          <p:spPr bwMode="auto">
            <a:xfrm>
              <a:off x="2627313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7" name="Oval 362"/>
            <p:cNvSpPr>
              <a:spLocks noChangeArrowheads="1"/>
            </p:cNvSpPr>
            <p:nvPr/>
          </p:nvSpPr>
          <p:spPr bwMode="auto">
            <a:xfrm>
              <a:off x="2627313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8" name="Oval 363"/>
            <p:cNvSpPr>
              <a:spLocks noChangeArrowheads="1"/>
            </p:cNvSpPr>
            <p:nvPr/>
          </p:nvSpPr>
          <p:spPr bwMode="auto">
            <a:xfrm>
              <a:off x="26384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9" name="Oval 364"/>
            <p:cNvSpPr>
              <a:spLocks noChangeArrowheads="1"/>
            </p:cNvSpPr>
            <p:nvPr/>
          </p:nvSpPr>
          <p:spPr bwMode="auto">
            <a:xfrm>
              <a:off x="26384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0" name="Oval 365"/>
            <p:cNvSpPr>
              <a:spLocks noChangeArrowheads="1"/>
            </p:cNvSpPr>
            <p:nvPr/>
          </p:nvSpPr>
          <p:spPr bwMode="auto">
            <a:xfrm>
              <a:off x="26543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1" name="Oval 366"/>
            <p:cNvSpPr>
              <a:spLocks noChangeArrowheads="1"/>
            </p:cNvSpPr>
            <p:nvPr/>
          </p:nvSpPr>
          <p:spPr bwMode="auto">
            <a:xfrm>
              <a:off x="26543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2" name="Oval 367"/>
            <p:cNvSpPr>
              <a:spLocks noChangeArrowheads="1"/>
            </p:cNvSpPr>
            <p:nvPr/>
          </p:nvSpPr>
          <p:spPr bwMode="auto">
            <a:xfrm>
              <a:off x="26670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3" name="Oval 368"/>
            <p:cNvSpPr>
              <a:spLocks noChangeArrowheads="1"/>
            </p:cNvSpPr>
            <p:nvPr/>
          </p:nvSpPr>
          <p:spPr bwMode="auto">
            <a:xfrm>
              <a:off x="26670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4" name="Oval 369"/>
            <p:cNvSpPr>
              <a:spLocks noChangeArrowheads="1"/>
            </p:cNvSpPr>
            <p:nvPr/>
          </p:nvSpPr>
          <p:spPr bwMode="auto">
            <a:xfrm>
              <a:off x="2681288" y="5703888"/>
              <a:ext cx="109537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5" name="Oval 370"/>
            <p:cNvSpPr>
              <a:spLocks noChangeArrowheads="1"/>
            </p:cNvSpPr>
            <p:nvPr/>
          </p:nvSpPr>
          <p:spPr bwMode="auto">
            <a:xfrm>
              <a:off x="2681288" y="5703888"/>
              <a:ext cx="109537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6" name="Oval 371"/>
            <p:cNvSpPr>
              <a:spLocks noChangeArrowheads="1"/>
            </p:cNvSpPr>
            <p:nvPr/>
          </p:nvSpPr>
          <p:spPr bwMode="auto">
            <a:xfrm>
              <a:off x="2697163" y="5703888"/>
              <a:ext cx="106362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7" name="Oval 372"/>
            <p:cNvSpPr>
              <a:spLocks noChangeArrowheads="1"/>
            </p:cNvSpPr>
            <p:nvPr/>
          </p:nvSpPr>
          <p:spPr bwMode="auto">
            <a:xfrm>
              <a:off x="2697163" y="5703888"/>
              <a:ext cx="106362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8" name="Oval 373"/>
            <p:cNvSpPr>
              <a:spLocks noChangeArrowheads="1"/>
            </p:cNvSpPr>
            <p:nvPr/>
          </p:nvSpPr>
          <p:spPr bwMode="auto">
            <a:xfrm>
              <a:off x="2709863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9" name="Oval 374"/>
            <p:cNvSpPr>
              <a:spLocks noChangeArrowheads="1"/>
            </p:cNvSpPr>
            <p:nvPr/>
          </p:nvSpPr>
          <p:spPr bwMode="auto">
            <a:xfrm>
              <a:off x="2709863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0" name="Oval 375"/>
            <p:cNvSpPr>
              <a:spLocks noChangeArrowheads="1"/>
            </p:cNvSpPr>
            <p:nvPr/>
          </p:nvSpPr>
          <p:spPr bwMode="auto">
            <a:xfrm>
              <a:off x="272415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1" name="Oval 376"/>
            <p:cNvSpPr>
              <a:spLocks noChangeArrowheads="1"/>
            </p:cNvSpPr>
            <p:nvPr/>
          </p:nvSpPr>
          <p:spPr bwMode="auto">
            <a:xfrm>
              <a:off x="272415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2" name="Oval 377"/>
            <p:cNvSpPr>
              <a:spLocks noChangeArrowheads="1"/>
            </p:cNvSpPr>
            <p:nvPr/>
          </p:nvSpPr>
          <p:spPr bwMode="auto">
            <a:xfrm>
              <a:off x="273843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3" name="Oval 378"/>
            <p:cNvSpPr>
              <a:spLocks noChangeArrowheads="1"/>
            </p:cNvSpPr>
            <p:nvPr/>
          </p:nvSpPr>
          <p:spPr bwMode="auto">
            <a:xfrm>
              <a:off x="273843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4" name="Oval 379"/>
            <p:cNvSpPr>
              <a:spLocks noChangeArrowheads="1"/>
            </p:cNvSpPr>
            <p:nvPr/>
          </p:nvSpPr>
          <p:spPr bwMode="auto">
            <a:xfrm>
              <a:off x="27527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5" name="Oval 380"/>
            <p:cNvSpPr>
              <a:spLocks noChangeArrowheads="1"/>
            </p:cNvSpPr>
            <p:nvPr/>
          </p:nvSpPr>
          <p:spPr bwMode="auto">
            <a:xfrm>
              <a:off x="27527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6" name="Oval 381"/>
            <p:cNvSpPr>
              <a:spLocks noChangeArrowheads="1"/>
            </p:cNvSpPr>
            <p:nvPr/>
          </p:nvSpPr>
          <p:spPr bwMode="auto">
            <a:xfrm>
              <a:off x="276542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7" name="Oval 382"/>
            <p:cNvSpPr>
              <a:spLocks noChangeArrowheads="1"/>
            </p:cNvSpPr>
            <p:nvPr/>
          </p:nvSpPr>
          <p:spPr bwMode="auto">
            <a:xfrm>
              <a:off x="276542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8" name="Oval 383"/>
            <p:cNvSpPr>
              <a:spLocks noChangeArrowheads="1"/>
            </p:cNvSpPr>
            <p:nvPr/>
          </p:nvSpPr>
          <p:spPr bwMode="auto">
            <a:xfrm>
              <a:off x="27813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9" name="Oval 384"/>
            <p:cNvSpPr>
              <a:spLocks noChangeArrowheads="1"/>
            </p:cNvSpPr>
            <p:nvPr/>
          </p:nvSpPr>
          <p:spPr bwMode="auto">
            <a:xfrm>
              <a:off x="27813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0" name="Oval 385"/>
            <p:cNvSpPr>
              <a:spLocks noChangeArrowheads="1"/>
            </p:cNvSpPr>
            <p:nvPr/>
          </p:nvSpPr>
          <p:spPr bwMode="auto">
            <a:xfrm>
              <a:off x="2794000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1" name="Oval 386"/>
            <p:cNvSpPr>
              <a:spLocks noChangeArrowheads="1"/>
            </p:cNvSpPr>
            <p:nvPr/>
          </p:nvSpPr>
          <p:spPr bwMode="auto">
            <a:xfrm>
              <a:off x="2794000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2" name="Oval 387"/>
            <p:cNvSpPr>
              <a:spLocks noChangeArrowheads="1"/>
            </p:cNvSpPr>
            <p:nvPr/>
          </p:nvSpPr>
          <p:spPr bwMode="auto">
            <a:xfrm>
              <a:off x="2808288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3" name="Oval 388"/>
            <p:cNvSpPr>
              <a:spLocks noChangeArrowheads="1"/>
            </p:cNvSpPr>
            <p:nvPr/>
          </p:nvSpPr>
          <p:spPr bwMode="auto">
            <a:xfrm>
              <a:off x="2808288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4" name="Oval 389"/>
            <p:cNvSpPr>
              <a:spLocks noChangeArrowheads="1"/>
            </p:cNvSpPr>
            <p:nvPr/>
          </p:nvSpPr>
          <p:spPr bwMode="auto">
            <a:xfrm>
              <a:off x="28225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5" name="Oval 390"/>
            <p:cNvSpPr>
              <a:spLocks noChangeArrowheads="1"/>
            </p:cNvSpPr>
            <p:nvPr/>
          </p:nvSpPr>
          <p:spPr bwMode="auto">
            <a:xfrm>
              <a:off x="28225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6" name="Oval 391"/>
            <p:cNvSpPr>
              <a:spLocks noChangeArrowheads="1"/>
            </p:cNvSpPr>
            <p:nvPr/>
          </p:nvSpPr>
          <p:spPr bwMode="auto">
            <a:xfrm>
              <a:off x="2835275" y="5703888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7" name="Oval 392"/>
            <p:cNvSpPr>
              <a:spLocks noChangeArrowheads="1"/>
            </p:cNvSpPr>
            <p:nvPr/>
          </p:nvSpPr>
          <p:spPr bwMode="auto">
            <a:xfrm>
              <a:off x="2835275" y="5703888"/>
              <a:ext cx="107950" cy="107950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8" name="Picture 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203"/>
            <a:ext cx="4925078" cy="45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>
            <a:off x="4788024" y="6666025"/>
            <a:ext cx="33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29831" y="6512137"/>
            <a:ext cx="115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err="1" smtClean="0">
                <a:solidFill>
                  <a:srgbClr val="FF0000"/>
                </a:solidFill>
              </a:rPr>
              <a:t>r+R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=0.82Ω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89052" y="6477678"/>
            <a:ext cx="105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u="sng" dirty="0" smtClean="0">
                <a:solidFill>
                  <a:srgbClr val="FF0000"/>
                </a:solidFill>
              </a:rPr>
              <a:t>R</a:t>
            </a:r>
            <a:r>
              <a:rPr kumimoji="1" lang="en-US" altLang="ja-JP" sz="1400" u="sng" dirty="0" smtClean="0">
                <a:solidFill>
                  <a:srgbClr val="FF0000"/>
                </a:solidFill>
              </a:rPr>
              <a:t>=0.31Ω</a:t>
            </a:r>
            <a:endParaRPr kumimoji="1" lang="ja-JP" altLang="en-US" sz="1400" u="sng" dirty="0">
              <a:solidFill>
                <a:srgbClr val="FF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270881" y="2674640"/>
            <a:ext cx="222911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72902"/>
              </p:ext>
            </p:extLst>
          </p:nvPr>
        </p:nvGraphicFramePr>
        <p:xfrm>
          <a:off x="3873244" y="6102015"/>
          <a:ext cx="530225" cy="51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" name="Equation" r:id="rId5" imgW="431613" imgH="418918" progId="Equation.DSMT4">
                  <p:embed/>
                </p:oleObj>
              </mc:Choice>
              <mc:Fallback>
                <p:oleObj name="Equation" r:id="rId5" imgW="43161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244" y="6102015"/>
                        <a:ext cx="530225" cy="51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矢印コネクタ 21"/>
          <p:cNvCxnSpPr/>
          <p:nvPr/>
        </p:nvCxnSpPr>
        <p:spPr>
          <a:xfrm flipV="1">
            <a:off x="539552" y="1510914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47520" y="120313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u="sng" dirty="0" smtClean="0">
                <a:solidFill>
                  <a:srgbClr val="FF0000"/>
                </a:solidFill>
              </a:rPr>
              <a:t>⊿</a:t>
            </a:r>
            <a:r>
              <a:rPr lang="en-US" altLang="ja-JP" sz="1400" u="sng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1400" u="sng" dirty="0" smtClean="0">
                <a:solidFill>
                  <a:srgbClr val="FF0000"/>
                </a:solidFill>
              </a:rPr>
              <a:t>=399K</a:t>
            </a:r>
            <a:endParaRPr kumimoji="1" lang="ja-JP" altLang="en-US" sz="1400" u="sng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06478" y="2532218"/>
            <a:ext cx="125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34mW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50078"/>
              </p:ext>
            </p:extLst>
          </p:nvPr>
        </p:nvGraphicFramePr>
        <p:xfrm>
          <a:off x="158836" y="2133296"/>
          <a:ext cx="593826" cy="34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9" name="Equation" r:id="rId7" imgW="406048" imgH="253780" progId="Equation.DSMT4">
                  <p:embed/>
                </p:oleObj>
              </mc:Choice>
              <mc:Fallback>
                <p:oleObj name="Equation" r:id="rId7" imgW="406048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36" y="2133296"/>
                        <a:ext cx="593826" cy="348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46516"/>
              </p:ext>
            </p:extLst>
          </p:nvPr>
        </p:nvGraphicFramePr>
        <p:xfrm>
          <a:off x="2123728" y="2709904"/>
          <a:ext cx="6778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0" name="Equation" r:id="rId9" imgW="558800" imgH="457200" progId="Equation.DSMT4">
                  <p:embed/>
                </p:oleObj>
              </mc:Choice>
              <mc:Fallback>
                <p:oleObj name="Equation" r:id="rId9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09904"/>
                        <a:ext cx="6778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05808"/>
              </p:ext>
            </p:extLst>
          </p:nvPr>
        </p:nvGraphicFramePr>
        <p:xfrm>
          <a:off x="5240823" y="1357025"/>
          <a:ext cx="35734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1" name="Equation" r:id="rId11" imgW="2755800" imgH="838080" progId="Equation.DSMT4">
                  <p:embed/>
                </p:oleObj>
              </mc:Choice>
              <mc:Fallback>
                <p:oleObj name="Equation" r:id="rId11" imgW="2755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823" y="1357025"/>
                        <a:ext cx="357346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013850" y="1190802"/>
            <a:ext cx="125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B0F0"/>
                </a:solidFill>
              </a:rPr>
              <a:t>≒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379K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2218"/>
            <a:ext cx="3799111" cy="377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>
            <a:off x="4788024" y="2839995"/>
            <a:ext cx="2088232" cy="238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Results: </a:t>
            </a:r>
            <a:r>
              <a:rPr lang="en-US" altLang="ja-JP" dirty="0" smtClean="0"/>
              <a:t>power performance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451" name="Picture 2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419999"/>
            <a:ext cx="1172297" cy="13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3262680" y="2106400"/>
            <a:ext cx="130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PN 2pairs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40352" y="2686106"/>
            <a:ext cx="114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PN 1pair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0962"/>
            <a:ext cx="5904656" cy="584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411760" y="4077072"/>
            <a:ext cx="3384376" cy="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076056" y="4077072"/>
            <a:ext cx="14629" cy="189401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848666" y="5971196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5.6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61606" y="3938574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0.82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</a:t>
            </a:r>
            <a:r>
              <a:rPr lang="en-US" altLang="ja-JP" dirty="0"/>
              <a:t>: </a:t>
            </a:r>
            <a:r>
              <a:rPr lang="en-US" altLang="ja-JP" dirty="0" smtClean="0"/>
              <a:t>optimization</a:t>
            </a:r>
            <a:r>
              <a:rPr lang="ja-JP" altLang="en-US" dirty="0"/>
              <a:t> </a:t>
            </a:r>
            <a:r>
              <a:rPr lang="en-US" altLang="ja-JP" dirty="0" smtClean="0"/>
              <a:t>of element size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4" name="直方体 43"/>
          <p:cNvSpPr/>
          <p:nvPr/>
        </p:nvSpPr>
        <p:spPr>
          <a:xfrm>
            <a:off x="4897983" y="1905799"/>
            <a:ext cx="288032" cy="36004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直方体 44"/>
          <p:cNvSpPr/>
          <p:nvPr/>
        </p:nvSpPr>
        <p:spPr>
          <a:xfrm>
            <a:off x="5554697" y="1889443"/>
            <a:ext cx="288032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/>
          <p:cNvSpPr/>
          <p:nvPr/>
        </p:nvSpPr>
        <p:spPr>
          <a:xfrm>
            <a:off x="4922628" y="1887206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/>
          <p:cNvSpPr/>
          <p:nvPr/>
        </p:nvSpPr>
        <p:spPr>
          <a:xfrm>
            <a:off x="5588552" y="1889443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497140" y="201255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37943" y="176633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00529" y="224724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554697" y="1988840"/>
            <a:ext cx="2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861979" y="1988840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86015" y="174261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432067" y="224948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6136" y="192481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160" y="1330256"/>
            <a:ext cx="130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PN 2pairs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3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4602" y="112474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altLang="ja-JP" sz="3200" dirty="0"/>
              <a:t>We try to show </a:t>
            </a:r>
            <a:r>
              <a:rPr lang="en-US" altLang="ja-JP" sz="3200" dirty="0" smtClean="0"/>
              <a:t>the application </a:t>
            </a:r>
            <a:r>
              <a:rPr lang="en-US" altLang="ja-JP" sz="3200" dirty="0"/>
              <a:t>of the self-cooling device for single-crystalline silicon.</a:t>
            </a:r>
            <a:endParaRPr lang="ja-JP" altLang="ja-JP" sz="32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altLang="ja-JP" sz="3200" dirty="0" smtClean="0"/>
              <a:t>The </a:t>
            </a:r>
            <a:r>
              <a:rPr lang="en-US" altLang="ja-JP" sz="3200" dirty="0"/>
              <a:t>self-cooling of top and bottom side of MOSFET with n-type and/or p-type Si can be found in the electric current of 40A.</a:t>
            </a:r>
            <a:endParaRPr lang="ja-JP" altLang="ja-JP" sz="32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altLang="ja-JP" sz="3200" dirty="0" smtClean="0"/>
              <a:t>We </a:t>
            </a:r>
            <a:r>
              <a:rPr lang="en-US" altLang="ja-JP" sz="3200" dirty="0"/>
              <a:t>try to show </a:t>
            </a:r>
            <a:r>
              <a:rPr lang="en-US" altLang="ja-JP" sz="3200" dirty="0" smtClean="0"/>
              <a:t>the application </a:t>
            </a:r>
            <a:r>
              <a:rPr lang="en-US" altLang="ja-JP" sz="3200" dirty="0"/>
              <a:t>of thermoelectric generation for polycrystalline oxide.</a:t>
            </a:r>
            <a:endParaRPr lang="ja-JP" altLang="ja-JP" sz="32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altLang="ja-JP" sz="3200" dirty="0" smtClean="0"/>
              <a:t>In </a:t>
            </a:r>
            <a:r>
              <a:rPr lang="en-US" altLang="ja-JP" sz="3200" dirty="0"/>
              <a:t>the temperature difference 399K, the maximum power per PN pair can be found 17mW.</a:t>
            </a:r>
            <a:endParaRPr lang="ja-JP" altLang="en-US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Picture 1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28970"/>
            <a:ext cx="1498845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22770"/>
            <a:ext cx="1259010" cy="4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84465" y="2420888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2420888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</a:rPr>
              <a:t>Thank you for your kind attention.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25401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IUMRS-International Conference on Electronic Materials 2012</a:t>
            </a:r>
          </a:p>
          <a:p>
            <a:pPr algn="ctr"/>
            <a:r>
              <a:rPr kumimoji="1" lang="en-US" altLang="ja-JP" b="1" dirty="0" smtClean="0"/>
              <a:t>Sept.23 – 28, 2012 </a:t>
            </a:r>
            <a:r>
              <a:rPr kumimoji="1" lang="en-US" altLang="ja-JP" b="1" dirty="0" err="1" smtClean="0"/>
              <a:t>Pacifico</a:t>
            </a:r>
            <a:r>
              <a:rPr kumimoji="1" lang="en-US" altLang="ja-JP" b="1" dirty="0" smtClean="0"/>
              <a:t> Yokohama, Yokohama, Japan</a:t>
            </a:r>
            <a:endParaRPr kumimoji="1" lang="ja-JP" altLang="en-US" b="1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2012/9/26</a:t>
            </a:r>
            <a:endParaRPr kumimoji="1" lang="ja-JP" altLang="en-US"/>
          </a:p>
        </p:txBody>
      </p:sp>
      <p:pic>
        <p:nvPicPr>
          <p:cNvPr id="8" name="Picture 1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28970"/>
            <a:ext cx="1498845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22770"/>
            <a:ext cx="1259010" cy="4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21" y="3596965"/>
            <a:ext cx="3147162" cy="29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02" y="681565"/>
            <a:ext cx="3057146" cy="29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75" y="681565"/>
            <a:ext cx="2782544" cy="27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12" y="3596965"/>
            <a:ext cx="2792914" cy="279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9109"/>
            <a:ext cx="5712549" cy="559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0582" y="81400"/>
            <a:ext cx="518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rgbClr val="00B0F0"/>
                </a:solidFill>
              </a:rPr>
              <a:t>polycrystalline oxide</a:t>
            </a:r>
          </a:p>
          <a:p>
            <a:r>
              <a:rPr lang="ja-JP" altLang="en-US" b="1" dirty="0" smtClean="0">
                <a:solidFill>
                  <a:srgbClr val="00B0F0"/>
                </a:solidFill>
              </a:rPr>
              <a:t>・</a:t>
            </a:r>
            <a:r>
              <a:rPr lang="en-US" altLang="ja-JP" b="1" dirty="0" smtClean="0">
                <a:solidFill>
                  <a:srgbClr val="00B0F0"/>
                </a:solidFill>
              </a:rPr>
              <a:t>stable in High Temp</a:t>
            </a:r>
          </a:p>
          <a:p>
            <a:r>
              <a:rPr kumimoji="1" lang="ja-JP" altLang="en-US" b="1" dirty="0" smtClean="0">
                <a:solidFill>
                  <a:srgbClr val="00B0F0"/>
                </a:solidFill>
              </a:rPr>
              <a:t>・</a:t>
            </a:r>
            <a:r>
              <a:rPr lang="en-US" altLang="ja-JP" b="1" dirty="0" smtClean="0">
                <a:solidFill>
                  <a:srgbClr val="00B0F0"/>
                </a:solidFill>
              </a:rPr>
              <a:t>waste heat utilization</a:t>
            </a:r>
            <a:r>
              <a:rPr lang="en-US" altLang="ja-JP" b="1" dirty="0">
                <a:solidFill>
                  <a:srgbClr val="00B0F0"/>
                </a:solidFill>
              </a:rPr>
              <a:t>, </a:t>
            </a:r>
            <a:r>
              <a:rPr lang="en-US" altLang="ja-JP" b="1" dirty="0" smtClean="0">
                <a:solidFill>
                  <a:srgbClr val="00B0F0"/>
                </a:solidFill>
              </a:rPr>
              <a:t>emergency power </a:t>
            </a:r>
            <a:r>
              <a:rPr lang="en-US" altLang="ja-JP" b="1" dirty="0">
                <a:solidFill>
                  <a:srgbClr val="00B0F0"/>
                </a:solidFill>
              </a:rPr>
              <a:t>source 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066713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rgbClr val="00B0F0"/>
                </a:solidFill>
              </a:rPr>
              <a:t>single-crystalline silicon</a:t>
            </a:r>
          </a:p>
          <a:p>
            <a:r>
              <a:rPr lang="ja-JP" altLang="en-US" b="1" dirty="0" smtClean="0">
                <a:solidFill>
                  <a:srgbClr val="00B0F0"/>
                </a:solidFill>
              </a:rPr>
              <a:t>・</a:t>
            </a:r>
            <a:r>
              <a:rPr lang="en-US" altLang="ja-JP" b="1" dirty="0" smtClean="0">
                <a:solidFill>
                  <a:srgbClr val="00B0F0"/>
                </a:solidFill>
              </a:rPr>
              <a:t>application of self-cooling device using hig</a:t>
            </a:r>
            <a:r>
              <a:rPr lang="en-US" altLang="ja-JP" b="1" dirty="0" smtClean="0">
                <a:solidFill>
                  <a:srgbClr val="00B0F0"/>
                </a:solidFill>
              </a:rPr>
              <a:t>h thermal conductivity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331640" y="5805264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2869988" y="1003581"/>
            <a:ext cx="1413980" cy="805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339752" y="980213"/>
            <a:ext cx="558986" cy="2232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897999" y="1004730"/>
            <a:ext cx="989925" cy="372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8964"/>
            <a:ext cx="8229600" cy="1143000"/>
          </a:xfrm>
        </p:spPr>
        <p:txBody>
          <a:bodyPr/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urpose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07081" y="2257100"/>
            <a:ext cx="2371749" cy="1944216"/>
            <a:chOff x="544067" y="1988840"/>
            <a:chExt cx="2371749" cy="1944216"/>
          </a:xfrm>
        </p:grpSpPr>
        <p:sp>
          <p:nvSpPr>
            <p:cNvPr id="21" name="正方形/長方形 20"/>
            <p:cNvSpPr/>
            <p:nvPr/>
          </p:nvSpPr>
          <p:spPr>
            <a:xfrm>
              <a:off x="899592" y="2132856"/>
              <a:ext cx="648072" cy="16561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907704" y="2132856"/>
              <a:ext cx="648072" cy="16561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99592" y="1988840"/>
              <a:ext cx="1656184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912219" y="3789040"/>
              <a:ext cx="1003597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44067" y="3777458"/>
              <a:ext cx="1003597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701443" y="2262304"/>
            <a:ext cx="2371749" cy="1944216"/>
            <a:chOff x="544067" y="1988840"/>
            <a:chExt cx="2371749" cy="1944216"/>
          </a:xfrm>
        </p:grpSpPr>
        <p:sp>
          <p:nvSpPr>
            <p:cNvPr id="28" name="正方形/長方形 27"/>
            <p:cNvSpPr/>
            <p:nvPr/>
          </p:nvSpPr>
          <p:spPr>
            <a:xfrm>
              <a:off x="899592" y="2132856"/>
              <a:ext cx="648072" cy="16561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907704" y="2132856"/>
              <a:ext cx="648072" cy="16561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99592" y="1988840"/>
              <a:ext cx="1656184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912219" y="3789040"/>
              <a:ext cx="1003597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44067" y="3777458"/>
              <a:ext cx="1003597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6985857" y="3467700"/>
            <a:ext cx="1434007" cy="185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4826" y="1287340"/>
            <a:ext cx="268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thermoelectric </a:t>
            </a:r>
            <a:r>
              <a:rPr lang="en-US" altLang="ja-JP" b="1" dirty="0" smtClean="0"/>
              <a:t>generation</a:t>
            </a:r>
          </a:p>
          <a:p>
            <a:r>
              <a:rPr kumimoji="1" lang="en-US" altLang="ja-JP" b="1" dirty="0" smtClean="0"/>
              <a:t>element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59834" y="1284103"/>
            <a:ext cx="251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thermoelectric </a:t>
            </a:r>
            <a:r>
              <a:rPr lang="en-US" altLang="ja-JP" b="1" dirty="0" smtClean="0"/>
              <a:t>cooling</a:t>
            </a:r>
          </a:p>
          <a:p>
            <a:r>
              <a:rPr kumimoji="1" lang="en-US" altLang="ja-JP" b="1" dirty="0" smtClean="0"/>
              <a:t>element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24877" y="1422602"/>
            <a:ext cx="203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s</a:t>
            </a:r>
            <a:r>
              <a:rPr lang="en-US" altLang="ja-JP" b="1" dirty="0" smtClean="0"/>
              <a:t>elf-cooling device</a:t>
            </a:r>
            <a:endParaRPr kumimoji="1" lang="ja-JP" altLang="en-US" b="1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607081" y="4189734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07081" y="4854502"/>
            <a:ext cx="735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978830" y="4219058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2220598" y="4854502"/>
            <a:ext cx="758232" cy="12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701443" y="4189734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073192" y="4189734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701443" y="4854502"/>
            <a:ext cx="11523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5006152" y="4849388"/>
            <a:ext cx="1062525" cy="51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864252" y="4603826"/>
            <a:ext cx="0" cy="5165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5006152" y="4720256"/>
            <a:ext cx="0" cy="2582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1342318" y="4702439"/>
            <a:ext cx="878280" cy="291480"/>
            <a:chOff x="1279304" y="4434179"/>
            <a:chExt cx="878280" cy="291480"/>
          </a:xfrm>
        </p:grpSpPr>
        <p:cxnSp>
          <p:nvCxnSpPr>
            <p:cNvPr id="61" name="直線コネクタ 60"/>
            <p:cNvCxnSpPr/>
            <p:nvPr/>
          </p:nvCxnSpPr>
          <p:spPr>
            <a:xfrm flipV="1">
              <a:off x="1279304" y="4467255"/>
              <a:ext cx="72008" cy="1342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1355465" y="4439293"/>
              <a:ext cx="144016" cy="25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495328" y="4449704"/>
              <a:ext cx="157866" cy="268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1647728" y="4462281"/>
              <a:ext cx="144016" cy="25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792956" y="4434179"/>
              <a:ext cx="157866" cy="268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1941342" y="4464698"/>
              <a:ext cx="144016" cy="25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2085576" y="4591413"/>
              <a:ext cx="72008" cy="1342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線矢印コネクタ 67"/>
          <p:cNvCxnSpPr/>
          <p:nvPr/>
        </p:nvCxnSpPr>
        <p:spPr>
          <a:xfrm flipV="1">
            <a:off x="1342318" y="4702439"/>
            <a:ext cx="952436" cy="291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458550" y="4117726"/>
            <a:ext cx="0" cy="7037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3122846" y="4117726"/>
            <a:ext cx="0" cy="68491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 flipV="1">
            <a:off x="3688667" y="4991536"/>
            <a:ext cx="648072" cy="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 flipV="1">
            <a:off x="5457870" y="4993919"/>
            <a:ext cx="648072" cy="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下矢印 72"/>
          <p:cNvSpPr/>
          <p:nvPr/>
        </p:nvSpPr>
        <p:spPr>
          <a:xfrm>
            <a:off x="1452196" y="4289556"/>
            <a:ext cx="621228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下矢印 73"/>
          <p:cNvSpPr/>
          <p:nvPr/>
        </p:nvSpPr>
        <p:spPr>
          <a:xfrm>
            <a:off x="4394538" y="4289306"/>
            <a:ext cx="1008387" cy="30261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下矢印 74"/>
          <p:cNvSpPr/>
          <p:nvPr/>
        </p:nvSpPr>
        <p:spPr>
          <a:xfrm>
            <a:off x="1342684" y="2025794"/>
            <a:ext cx="896027" cy="32983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下矢印 75"/>
          <p:cNvSpPr/>
          <p:nvPr/>
        </p:nvSpPr>
        <p:spPr>
          <a:xfrm>
            <a:off x="4626129" y="2041076"/>
            <a:ext cx="621228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651113" y="4926796"/>
            <a:ext cx="13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release</a:t>
            </a:r>
            <a:endParaRPr kumimoji="1" lang="ja-JP" altLang="en-US" dirty="0"/>
          </a:p>
        </p:txBody>
      </p:sp>
      <p:graphicFrame>
        <p:nvGraphicFramePr>
          <p:cNvPr id="82" name="オブジェクト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259920"/>
              </p:ext>
            </p:extLst>
          </p:nvPr>
        </p:nvGraphicFramePr>
        <p:xfrm>
          <a:off x="531241" y="2025794"/>
          <a:ext cx="428193" cy="51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241" y="2025794"/>
                        <a:ext cx="428193" cy="51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75344"/>
              </p:ext>
            </p:extLst>
          </p:nvPr>
        </p:nvGraphicFramePr>
        <p:xfrm>
          <a:off x="6067907" y="3851833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8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907" y="3851833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オブジェクト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17814"/>
              </p:ext>
            </p:extLst>
          </p:nvPr>
        </p:nvGraphicFramePr>
        <p:xfrm>
          <a:off x="5744677" y="2041498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677" y="2041498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オブジェクト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75222"/>
              </p:ext>
            </p:extLst>
          </p:nvPr>
        </p:nvGraphicFramePr>
        <p:xfrm>
          <a:off x="235606" y="3699886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06" y="3699886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テキスト ボックス 85"/>
          <p:cNvSpPr txBox="1"/>
          <p:nvPr/>
        </p:nvSpPr>
        <p:spPr>
          <a:xfrm>
            <a:off x="1188132" y="5016304"/>
            <a:ext cx="120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load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864252" y="5014453"/>
            <a:ext cx="93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source</a:t>
            </a:r>
            <a:endParaRPr kumimoji="1" lang="ja-JP" altLang="en-US" dirty="0"/>
          </a:p>
        </p:txBody>
      </p:sp>
      <p:graphicFrame>
        <p:nvGraphicFramePr>
          <p:cNvPr id="88" name="オブジェクト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679482"/>
              </p:ext>
            </p:extLst>
          </p:nvPr>
        </p:nvGraphicFramePr>
        <p:xfrm>
          <a:off x="8021672" y="4926796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72" y="4926796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オブジェクト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00929"/>
              </p:ext>
            </p:extLst>
          </p:nvPr>
        </p:nvGraphicFramePr>
        <p:xfrm>
          <a:off x="2299269" y="1746080"/>
          <a:ext cx="45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269" y="1746080"/>
                        <a:ext cx="454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オブジェクト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11421"/>
              </p:ext>
            </p:extLst>
          </p:nvPr>
        </p:nvGraphicFramePr>
        <p:xfrm>
          <a:off x="5486139" y="4219354"/>
          <a:ext cx="45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" name="Equation" r:id="rId16" imgW="228600" imgH="228600" progId="Equation.DSMT4">
                  <p:embed/>
                </p:oleObj>
              </mc:Choice>
              <mc:Fallback>
                <p:oleObj name="Equation" r:id="rId1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139" y="4219354"/>
                        <a:ext cx="454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オブジェクト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46453"/>
              </p:ext>
            </p:extLst>
          </p:nvPr>
        </p:nvGraphicFramePr>
        <p:xfrm>
          <a:off x="5187464" y="1784323"/>
          <a:ext cx="403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" name="Equation" r:id="rId18" imgW="203040" imgH="228600" progId="Equation.DSMT4">
                  <p:embed/>
                </p:oleObj>
              </mc:Choice>
              <mc:Fallback>
                <p:oleObj name="Equation" r:id="rId1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464" y="1784323"/>
                        <a:ext cx="403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オブジェクト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080698"/>
              </p:ext>
            </p:extLst>
          </p:nvPr>
        </p:nvGraphicFramePr>
        <p:xfrm>
          <a:off x="2093141" y="4231536"/>
          <a:ext cx="403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" name="Equation" r:id="rId20" imgW="203040" imgH="228600" progId="Equation.DSMT4">
                  <p:embed/>
                </p:oleObj>
              </mc:Choice>
              <mc:Fallback>
                <p:oleObj name="Equation" r:id="rId2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141" y="4231536"/>
                        <a:ext cx="403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オブジェクト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50384"/>
              </p:ext>
            </p:extLst>
          </p:nvPr>
        </p:nvGraphicFramePr>
        <p:xfrm>
          <a:off x="2282339" y="4924398"/>
          <a:ext cx="303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" name="Equation" r:id="rId22" imgW="152280" imgH="164880" progId="Equation.DSMT4">
                  <p:embed/>
                </p:oleObj>
              </mc:Choice>
              <mc:Fallback>
                <p:oleObj name="Equation" r:id="rId22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39" y="4924398"/>
                        <a:ext cx="3032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オブジェクト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20497"/>
              </p:ext>
            </p:extLst>
          </p:nvPr>
        </p:nvGraphicFramePr>
        <p:xfrm>
          <a:off x="4547799" y="4991537"/>
          <a:ext cx="303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799" y="4991537"/>
                        <a:ext cx="3032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オブジェクト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935602"/>
              </p:ext>
            </p:extLst>
          </p:nvPr>
        </p:nvGraphicFramePr>
        <p:xfrm>
          <a:off x="8442960" y="3306631"/>
          <a:ext cx="428625" cy="50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" name="Equation" r:id="rId26" imgW="190500" imgH="228600" progId="Equation.DSMT4">
                  <p:embed/>
                </p:oleObj>
              </mc:Choice>
              <mc:Fallback>
                <p:oleObj name="Equation" r:id="rId26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960" y="3306631"/>
                        <a:ext cx="428625" cy="507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オブジェクト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62290"/>
              </p:ext>
            </p:extLst>
          </p:nvPr>
        </p:nvGraphicFramePr>
        <p:xfrm>
          <a:off x="8434612" y="1963921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612" y="1963921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オブジェクト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01758"/>
              </p:ext>
            </p:extLst>
          </p:nvPr>
        </p:nvGraphicFramePr>
        <p:xfrm>
          <a:off x="8426018" y="4579510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0" name="Equation" r:id="rId29" imgW="165028" imgH="228501" progId="Equation.DSMT4">
                  <p:embed/>
                </p:oleObj>
              </mc:Choice>
              <mc:Fallback>
                <p:oleObj name="Equation" r:id="rId29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018" y="4579510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オブジェクト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01868"/>
              </p:ext>
            </p:extLst>
          </p:nvPr>
        </p:nvGraphicFramePr>
        <p:xfrm>
          <a:off x="458550" y="5661248"/>
          <a:ext cx="26352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" name="Equation" r:id="rId30" imgW="2031840" imgH="609480" progId="Equation.DSMT4">
                  <p:embed/>
                </p:oleObj>
              </mc:Choice>
              <mc:Fallback>
                <p:oleObj name="Equation" r:id="rId30" imgW="2031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58550" y="5661248"/>
                        <a:ext cx="26352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オブジェクト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30534"/>
              </p:ext>
            </p:extLst>
          </p:nvPr>
        </p:nvGraphicFramePr>
        <p:xfrm>
          <a:off x="3592041" y="5661248"/>
          <a:ext cx="25860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" name="Equation" r:id="rId32" imgW="1993680" imgH="583920" progId="Equation.DSMT4">
                  <p:embed/>
                </p:oleObj>
              </mc:Choice>
              <mc:Fallback>
                <p:oleObj name="Equation" r:id="rId32" imgW="19936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041" y="5661248"/>
                        <a:ext cx="2586037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オブジェクト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45918"/>
              </p:ext>
            </p:extLst>
          </p:nvPr>
        </p:nvGraphicFramePr>
        <p:xfrm>
          <a:off x="6616887" y="5733256"/>
          <a:ext cx="2171945" cy="48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" name="Equation" r:id="rId34" imgW="1028520" imgH="228600" progId="Equation.DSMT4">
                  <p:embed/>
                </p:oleObj>
              </mc:Choice>
              <mc:Fallback>
                <p:oleObj name="Equation" r:id="rId34" imgW="1028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16887" y="5733256"/>
                        <a:ext cx="2171945" cy="48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テキスト ボックス 102"/>
          <p:cNvSpPr txBox="1"/>
          <p:nvPr/>
        </p:nvSpPr>
        <p:spPr>
          <a:xfrm>
            <a:off x="1073423" y="2411655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196447" y="2409081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148372" y="2412707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p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278439" y="2390729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p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016892" y="3406422"/>
            <a:ext cx="1239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MOSFET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967363" y="2621561"/>
            <a:ext cx="1452501" cy="332844"/>
            <a:chOff x="7356935" y="618706"/>
            <a:chExt cx="1452501" cy="332844"/>
          </a:xfrm>
        </p:grpSpPr>
        <p:sp>
          <p:nvSpPr>
            <p:cNvPr id="3" name="正方形/長方形 2"/>
            <p:cNvSpPr/>
            <p:nvPr/>
          </p:nvSpPr>
          <p:spPr>
            <a:xfrm>
              <a:off x="7356935" y="618706"/>
              <a:ext cx="1452501" cy="3328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7356935" y="673705"/>
              <a:ext cx="1452501" cy="2140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916529" y="4201316"/>
            <a:ext cx="1440160" cy="288032"/>
            <a:chOff x="6329734" y="1031508"/>
            <a:chExt cx="1440160" cy="288032"/>
          </a:xfrm>
        </p:grpSpPr>
        <p:sp>
          <p:nvSpPr>
            <p:cNvPr id="109" name="正方形/長方形 108"/>
            <p:cNvSpPr/>
            <p:nvPr/>
          </p:nvSpPr>
          <p:spPr>
            <a:xfrm>
              <a:off x="6329734" y="1031508"/>
              <a:ext cx="1440160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6329734" y="1082912"/>
              <a:ext cx="1440160" cy="1852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" name="上矢印 111"/>
          <p:cNvSpPr/>
          <p:nvPr/>
        </p:nvSpPr>
        <p:spPr>
          <a:xfrm>
            <a:off x="7947382" y="2334312"/>
            <a:ext cx="360040" cy="254440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下矢印 112"/>
          <p:cNvSpPr/>
          <p:nvPr/>
        </p:nvSpPr>
        <p:spPr>
          <a:xfrm>
            <a:off x="6985857" y="3769268"/>
            <a:ext cx="637481" cy="48273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下矢印 113"/>
          <p:cNvSpPr/>
          <p:nvPr/>
        </p:nvSpPr>
        <p:spPr>
          <a:xfrm>
            <a:off x="7013693" y="2874372"/>
            <a:ext cx="609645" cy="4628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下矢印 114"/>
          <p:cNvSpPr/>
          <p:nvPr/>
        </p:nvSpPr>
        <p:spPr>
          <a:xfrm>
            <a:off x="7011189" y="2206751"/>
            <a:ext cx="609645" cy="4628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99273"/>
              </p:ext>
            </p:extLst>
          </p:nvPr>
        </p:nvGraphicFramePr>
        <p:xfrm>
          <a:off x="7159625" y="2227263"/>
          <a:ext cx="3127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" name="Equation" r:id="rId36" imgW="152268" imgH="203024" progId="Equation.DSMT4">
                  <p:embed/>
                </p:oleObj>
              </mc:Choice>
              <mc:Fallback>
                <p:oleObj name="Equation" r:id="rId36" imgW="152268" imgH="203024" progId="Equation.DSMT4">
                  <p:embed/>
                  <p:pic>
                    <p:nvPicPr>
                      <p:cNvPr id="0" name="オブジェクト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2227263"/>
                        <a:ext cx="3127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下矢印 115"/>
          <p:cNvSpPr/>
          <p:nvPr/>
        </p:nvSpPr>
        <p:spPr>
          <a:xfrm>
            <a:off x="7011189" y="4460182"/>
            <a:ext cx="637481" cy="48273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94990"/>
              </p:ext>
            </p:extLst>
          </p:nvPr>
        </p:nvGraphicFramePr>
        <p:xfrm>
          <a:off x="7152991" y="4476930"/>
          <a:ext cx="303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" name="Equation" r:id="rId38" imgW="152268" imgH="203024" progId="Equation.DSMT4">
                  <p:embed/>
                </p:oleObj>
              </mc:Choice>
              <mc:Fallback>
                <p:oleObj name="Equation" r:id="rId38" imgW="152268" imgH="203024" progId="Equation.DSMT4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991" y="4476930"/>
                        <a:ext cx="3032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11727" y="949370"/>
            <a:ext cx="23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polycrystalline oxide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599885" y="94937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single-crystalline silicon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724877" y="1873969"/>
            <a:ext cx="13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release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4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52928" cy="417646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① </a:t>
            </a:r>
            <a:r>
              <a:rPr lang="en-US" altLang="ja-JP" dirty="0" smtClean="0"/>
              <a:t>self-cooling for </a:t>
            </a:r>
            <a:br>
              <a:rPr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single-crystalline silicon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② 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themoelectric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 generation for</a:t>
            </a:r>
            <a:b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     polycrystalline oxide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</a:b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8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58788" y="63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t</a:t>
            </a:r>
            <a:r>
              <a:rPr lang="en-US" altLang="ja-JP" dirty="0" smtClean="0"/>
              <a:t>hermoelectric cooling</a:t>
            </a:r>
            <a:endParaRPr lang="ja-JP" altLang="en-US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344247" y="1962928"/>
            <a:ext cx="647700" cy="16557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52310" y="1962928"/>
            <a:ext cx="647700" cy="16557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344247" y="1818466"/>
            <a:ext cx="1655763" cy="1444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57072" y="3618691"/>
            <a:ext cx="1639888" cy="1444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88647" y="3607578"/>
            <a:ext cx="1003300" cy="1428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1988647" y="3745691"/>
            <a:ext cx="0" cy="66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007562" y="4421172"/>
            <a:ext cx="2204492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382710" y="4382470"/>
            <a:ext cx="20550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228546" y="4160822"/>
            <a:ext cx="0" cy="5159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371866" y="4291791"/>
            <a:ext cx="0" cy="2587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428353" y="4550553"/>
            <a:ext cx="6477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672499" y="2555189"/>
            <a:ext cx="3079" cy="53540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矢印 22"/>
          <p:cNvSpPr/>
          <p:nvPr/>
        </p:nvSpPr>
        <p:spPr>
          <a:xfrm>
            <a:off x="3798397" y="3717116"/>
            <a:ext cx="1009650" cy="35877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2855486" y="1418414"/>
            <a:ext cx="622300" cy="35877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5147" name="Object 4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28131"/>
              </p:ext>
            </p:extLst>
          </p:nvPr>
        </p:nvGraphicFramePr>
        <p:xfrm>
          <a:off x="1679085" y="3139266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" name="Equation" r:id="rId4" imgW="190500" imgH="228600" progId="">
                  <p:embed/>
                </p:oleObj>
              </mc:Choice>
              <mc:Fallback>
                <p:oleObj name="Equation" r:id="rId4" imgW="190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085" y="3139266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8" name="Object 4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541168"/>
              </p:ext>
            </p:extLst>
          </p:nvPr>
        </p:nvGraphicFramePr>
        <p:xfrm>
          <a:off x="1802910" y="1580341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" name="Equation" r:id="rId6" imgW="165028" imgH="228501" progId="">
                  <p:embed/>
                </p:oleObj>
              </mc:Choice>
              <mc:Fallback>
                <p:oleObj name="Equation" r:id="rId6" imgW="165028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910" y="1580341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89065"/>
              </p:ext>
            </p:extLst>
          </p:nvPr>
        </p:nvGraphicFramePr>
        <p:xfrm>
          <a:off x="3647585" y="3885391"/>
          <a:ext cx="454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" name="Equation" r:id="rId8" imgW="228600" imgH="228600" progId="">
                  <p:embed/>
                </p:oleObj>
              </mc:Choice>
              <mc:Fallback>
                <p:oleObj name="Equation" r:id="rId8" imgW="228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585" y="3885391"/>
                        <a:ext cx="4540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4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0534"/>
              </p:ext>
            </p:extLst>
          </p:nvPr>
        </p:nvGraphicFramePr>
        <p:xfrm>
          <a:off x="3508265" y="1307049"/>
          <a:ext cx="403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" name="Equation" r:id="rId10" imgW="203112" imgH="228501" progId="">
                  <p:embed/>
                </p:oleObj>
              </mc:Choice>
              <mc:Fallback>
                <p:oleObj name="Equation" r:id="rId10" imgW="203112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65" y="1307049"/>
                        <a:ext cx="403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7" name="テキスト ボックス 41"/>
          <p:cNvSpPr txBox="1">
            <a:spLocks noChangeArrowheads="1"/>
          </p:cNvSpPr>
          <p:nvPr/>
        </p:nvSpPr>
        <p:spPr bwMode="auto">
          <a:xfrm>
            <a:off x="2483947" y="1964516"/>
            <a:ext cx="64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ja-JP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58" name="テキスト ボックス 42"/>
          <p:cNvSpPr txBox="1">
            <a:spLocks noChangeArrowheads="1"/>
          </p:cNvSpPr>
          <p:nvPr/>
        </p:nvSpPr>
        <p:spPr bwMode="auto">
          <a:xfrm>
            <a:off x="3565035" y="1947053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ja-JP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159" name="グループ化 66"/>
          <p:cNvGrpSpPr>
            <a:grpSpLocks/>
          </p:cNvGrpSpPr>
          <p:nvPr/>
        </p:nvGrpSpPr>
        <p:grpSpPr bwMode="auto">
          <a:xfrm>
            <a:off x="2387490" y="5103212"/>
            <a:ext cx="623888" cy="1443038"/>
            <a:chOff x="795179" y="5293176"/>
            <a:chExt cx="624450" cy="1442526"/>
          </a:xfrm>
        </p:grpSpPr>
        <p:sp>
          <p:nvSpPr>
            <p:cNvPr id="65" name="正方形/長方形 64"/>
            <p:cNvSpPr/>
            <p:nvPr/>
          </p:nvSpPr>
          <p:spPr>
            <a:xfrm>
              <a:off x="795179" y="5293176"/>
              <a:ext cx="613327" cy="498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806302" y="6237404"/>
              <a:ext cx="613327" cy="498298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160" name="グループ化 67"/>
          <p:cNvGrpSpPr>
            <a:grpSpLocks/>
          </p:cNvGrpSpPr>
          <p:nvPr/>
        </p:nvGrpSpPr>
        <p:grpSpPr bwMode="auto">
          <a:xfrm>
            <a:off x="4211528" y="4880962"/>
            <a:ext cx="625475" cy="1443038"/>
            <a:chOff x="795179" y="5293176"/>
            <a:chExt cx="624450" cy="1442526"/>
          </a:xfrm>
        </p:grpSpPr>
        <p:sp>
          <p:nvSpPr>
            <p:cNvPr id="69" name="正方形/長方形 68"/>
            <p:cNvSpPr/>
            <p:nvPr/>
          </p:nvSpPr>
          <p:spPr>
            <a:xfrm>
              <a:off x="795179" y="5293176"/>
              <a:ext cx="613355" cy="498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806273" y="6237404"/>
              <a:ext cx="613356" cy="498298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75" name="直線コネクタ 74"/>
          <p:cNvCxnSpPr/>
          <p:nvPr/>
        </p:nvCxnSpPr>
        <p:spPr>
          <a:xfrm flipV="1">
            <a:off x="1985789" y="5733450"/>
            <a:ext cx="5340350" cy="174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2" name="テキスト ボックス 87"/>
          <p:cNvSpPr txBox="1">
            <a:spLocks noChangeArrowheads="1"/>
          </p:cNvSpPr>
          <p:nvPr/>
        </p:nvSpPr>
        <p:spPr bwMode="auto">
          <a:xfrm>
            <a:off x="7372240" y="5531837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ja-JP" b="1" baseline="-25000">
                <a:solidFill>
                  <a:srgbClr val="FF0000"/>
                </a:solidFill>
                <a:latin typeface="Calibri" pitchFamily="34" charset="0"/>
              </a:rPr>
              <a:t>F</a:t>
            </a:r>
            <a:endParaRPr lang="ja-JP" altLang="en-US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390790" y="5749325"/>
            <a:ext cx="444500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>
            <a:off x="3000265" y="5601687"/>
            <a:ext cx="4191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835290" y="5749325"/>
            <a:ext cx="4508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6" name="グループ化 101"/>
          <p:cNvGrpSpPr>
            <a:grpSpLocks/>
          </p:cNvGrpSpPr>
          <p:nvPr/>
        </p:nvGrpSpPr>
        <p:grpSpPr bwMode="auto">
          <a:xfrm>
            <a:off x="6113353" y="5087337"/>
            <a:ext cx="623887" cy="1441450"/>
            <a:chOff x="795179" y="5293176"/>
            <a:chExt cx="624450" cy="1442526"/>
          </a:xfrm>
        </p:grpSpPr>
        <p:sp>
          <p:nvSpPr>
            <p:cNvPr id="103" name="正方形/長方形 102"/>
            <p:cNvSpPr/>
            <p:nvPr/>
          </p:nvSpPr>
          <p:spPr>
            <a:xfrm>
              <a:off x="795179" y="5293176"/>
              <a:ext cx="613328" cy="498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06301" y="6236855"/>
              <a:ext cx="613328" cy="498847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05" name="正方形/長方形 104"/>
          <p:cNvSpPr/>
          <p:nvPr/>
        </p:nvSpPr>
        <p:spPr>
          <a:xfrm>
            <a:off x="5202128" y="5731862"/>
            <a:ext cx="444500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7" name="直線コネクタ 106"/>
          <p:cNvCxnSpPr/>
          <p:nvPr/>
        </p:nvCxnSpPr>
        <p:spPr>
          <a:xfrm flipV="1">
            <a:off x="4819540" y="5749325"/>
            <a:ext cx="38258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V="1">
            <a:off x="5667265" y="5585812"/>
            <a:ext cx="446088" cy="1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>
            <a:off x="2193815" y="5455637"/>
            <a:ext cx="57785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>
            <a:off x="6600715" y="5455637"/>
            <a:ext cx="57785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下矢印 117"/>
          <p:cNvSpPr/>
          <p:nvPr/>
        </p:nvSpPr>
        <p:spPr>
          <a:xfrm>
            <a:off x="3301890" y="5347687"/>
            <a:ext cx="622300" cy="36036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" name="下矢印 119"/>
          <p:cNvSpPr/>
          <p:nvPr/>
        </p:nvSpPr>
        <p:spPr>
          <a:xfrm>
            <a:off x="4984539" y="5335835"/>
            <a:ext cx="863353" cy="29992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76" name="テキスト ボックス 122"/>
          <p:cNvSpPr txBox="1">
            <a:spLocks noChangeArrowheads="1"/>
          </p:cNvSpPr>
          <p:nvPr/>
        </p:nvSpPr>
        <p:spPr bwMode="auto">
          <a:xfrm>
            <a:off x="2259191" y="1034908"/>
            <a:ext cx="2545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itchFamily="34" charset="0"/>
              </a:rPr>
              <a:t>heat </a:t>
            </a:r>
            <a:r>
              <a:rPr lang="en-US" altLang="ja-JP" dirty="0" smtClean="0">
                <a:latin typeface="Calibri" pitchFamily="34" charset="0"/>
              </a:rPr>
              <a:t>absorption</a:t>
            </a:r>
            <a:endParaRPr lang="ja-JP" altLang="en-US" dirty="0">
              <a:latin typeface="Calibri" pitchFamily="34" charset="0"/>
            </a:endParaRPr>
          </a:p>
        </p:txBody>
      </p:sp>
      <p:cxnSp>
        <p:nvCxnSpPr>
          <p:cNvPr id="166" name="直線矢印コネクタ 165"/>
          <p:cNvCxnSpPr/>
          <p:nvPr/>
        </p:nvCxnSpPr>
        <p:spPr>
          <a:xfrm flipH="1">
            <a:off x="5548203" y="5658837"/>
            <a:ext cx="684212" cy="20161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/>
          <p:cNvCxnSpPr/>
          <p:nvPr/>
        </p:nvCxnSpPr>
        <p:spPr>
          <a:xfrm flipH="1">
            <a:off x="4727465" y="5825525"/>
            <a:ext cx="508000" cy="1095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70"/>
          <p:cNvCxnSpPr/>
          <p:nvPr/>
        </p:nvCxnSpPr>
        <p:spPr>
          <a:xfrm flipH="1" flipV="1">
            <a:off x="3720990" y="5825525"/>
            <a:ext cx="593725" cy="1095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/>
          <p:cNvCxnSpPr/>
          <p:nvPr/>
        </p:nvCxnSpPr>
        <p:spPr>
          <a:xfrm flipH="1" flipV="1">
            <a:off x="2855803" y="5658837"/>
            <a:ext cx="696912" cy="1666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正方形/長方形 193"/>
          <p:cNvSpPr/>
          <p:nvPr/>
        </p:nvSpPr>
        <p:spPr>
          <a:xfrm>
            <a:off x="4341322" y="1962928"/>
            <a:ext cx="647700" cy="16557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15" name="テキスト ボックス 194"/>
          <p:cNvSpPr txBox="1">
            <a:spLocks noChangeArrowheads="1"/>
          </p:cNvSpPr>
          <p:nvPr/>
        </p:nvSpPr>
        <p:spPr bwMode="auto">
          <a:xfrm>
            <a:off x="4512772" y="2018491"/>
            <a:ext cx="64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ja-JP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17" name="Text Box 107"/>
          <p:cNvSpPr txBox="1">
            <a:spLocks noChangeArrowheads="1"/>
          </p:cNvSpPr>
          <p:nvPr/>
        </p:nvSpPr>
        <p:spPr bwMode="auto">
          <a:xfrm>
            <a:off x="6083190" y="6282566"/>
            <a:ext cx="77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  VB</a:t>
            </a:r>
            <a:endParaRPr lang="ja-JP" altLang="en-US" sz="1000" b="1" dirty="0"/>
          </a:p>
        </p:txBody>
      </p:sp>
      <p:sp>
        <p:nvSpPr>
          <p:cNvPr id="108" name="正方形/長方形 107"/>
          <p:cNvSpPr/>
          <p:nvPr/>
        </p:nvSpPr>
        <p:spPr>
          <a:xfrm>
            <a:off x="5355734" y="1952691"/>
            <a:ext cx="647700" cy="16881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テキスト ボックス 42"/>
          <p:cNvSpPr txBox="1">
            <a:spLocks noChangeArrowheads="1"/>
          </p:cNvSpPr>
          <p:nvPr/>
        </p:nvSpPr>
        <p:spPr bwMode="auto">
          <a:xfrm>
            <a:off x="5467622" y="2099453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ja-JP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4350847" y="1832753"/>
            <a:ext cx="1652587" cy="1285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5331922" y="3634565"/>
            <a:ext cx="1094433" cy="1285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15" name="直線コネクタ 114"/>
          <p:cNvCxnSpPr/>
          <p:nvPr/>
        </p:nvCxnSpPr>
        <p:spPr>
          <a:xfrm>
            <a:off x="6426355" y="3620279"/>
            <a:ext cx="0" cy="7518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107"/>
          <p:cNvSpPr txBox="1">
            <a:spLocks noChangeArrowheads="1"/>
          </p:cNvSpPr>
          <p:nvPr/>
        </p:nvSpPr>
        <p:spPr bwMode="auto">
          <a:xfrm>
            <a:off x="6127441" y="5108616"/>
            <a:ext cx="7621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CB</a:t>
            </a:r>
            <a:endParaRPr lang="ja-JP" altLang="en-US" sz="1000" b="1" dirty="0"/>
          </a:p>
        </p:txBody>
      </p:sp>
      <p:sp>
        <p:nvSpPr>
          <p:cNvPr id="121" name="Text Box 107"/>
          <p:cNvSpPr txBox="1">
            <a:spLocks noChangeArrowheads="1"/>
          </p:cNvSpPr>
          <p:nvPr/>
        </p:nvSpPr>
        <p:spPr bwMode="auto">
          <a:xfrm>
            <a:off x="4363676" y="4894382"/>
            <a:ext cx="7621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 smtClean="0"/>
              <a:t>CB</a:t>
            </a:r>
            <a:endParaRPr lang="ja-JP" altLang="en-US" sz="1000" b="1" dirty="0"/>
          </a:p>
        </p:txBody>
      </p:sp>
      <p:sp>
        <p:nvSpPr>
          <p:cNvPr id="122" name="Text Box 107"/>
          <p:cNvSpPr txBox="1">
            <a:spLocks noChangeArrowheads="1"/>
          </p:cNvSpPr>
          <p:nvPr/>
        </p:nvSpPr>
        <p:spPr bwMode="auto">
          <a:xfrm>
            <a:off x="2531307" y="5108616"/>
            <a:ext cx="7621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C</a:t>
            </a:r>
            <a:r>
              <a:rPr lang="en-US" altLang="ja-JP" sz="1000" b="1" dirty="0" smtClean="0"/>
              <a:t>B</a:t>
            </a:r>
            <a:endParaRPr lang="ja-JP" altLang="en-US" sz="1000" b="1" dirty="0"/>
          </a:p>
        </p:txBody>
      </p:sp>
      <p:sp>
        <p:nvSpPr>
          <p:cNvPr id="123" name="Text Box 107"/>
          <p:cNvSpPr txBox="1">
            <a:spLocks noChangeArrowheads="1"/>
          </p:cNvSpPr>
          <p:nvPr/>
        </p:nvSpPr>
        <p:spPr bwMode="auto">
          <a:xfrm>
            <a:off x="4163032" y="6077779"/>
            <a:ext cx="77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  VB</a:t>
            </a:r>
            <a:endParaRPr lang="ja-JP" altLang="en-US" sz="1000" b="1" dirty="0"/>
          </a:p>
        </p:txBody>
      </p:sp>
      <p:sp>
        <p:nvSpPr>
          <p:cNvPr id="124" name="Text Box 107"/>
          <p:cNvSpPr txBox="1">
            <a:spLocks noChangeArrowheads="1"/>
          </p:cNvSpPr>
          <p:nvPr/>
        </p:nvSpPr>
        <p:spPr bwMode="auto">
          <a:xfrm>
            <a:off x="2531307" y="6300029"/>
            <a:ext cx="77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V</a:t>
            </a:r>
            <a:r>
              <a:rPr lang="en-US" altLang="ja-JP" sz="1000" b="1" dirty="0" smtClean="0"/>
              <a:t>B</a:t>
            </a:r>
            <a:endParaRPr lang="ja-JP" altLang="en-US" sz="10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70997" y="4075891"/>
            <a:ext cx="13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C000"/>
                </a:solidFill>
              </a:rPr>
              <a:t>current</a:t>
            </a:r>
            <a:endParaRPr kumimoji="1" lang="ja-JP" altLang="en-US" sz="1600" b="1" dirty="0">
              <a:solidFill>
                <a:srgbClr val="FFC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337896" y="5257760"/>
            <a:ext cx="13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C000"/>
                </a:solidFill>
              </a:rPr>
              <a:t>current</a:t>
            </a:r>
            <a:endParaRPr kumimoji="1" lang="ja-JP" altLang="en-US" sz="1600" b="1" dirty="0">
              <a:solidFill>
                <a:srgbClr val="FFC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799996" y="5691173"/>
            <a:ext cx="13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electron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33" name="直線矢印コネクタ 132"/>
          <p:cNvCxnSpPr/>
          <p:nvPr/>
        </p:nvCxnSpPr>
        <p:spPr>
          <a:xfrm flipV="1">
            <a:off x="2668097" y="2568144"/>
            <a:ext cx="0" cy="53540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flipV="1">
            <a:off x="4699446" y="2568144"/>
            <a:ext cx="0" cy="53540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下矢印 134"/>
          <p:cNvSpPr/>
          <p:nvPr/>
        </p:nvSpPr>
        <p:spPr>
          <a:xfrm>
            <a:off x="4908730" y="1418414"/>
            <a:ext cx="622300" cy="35877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96360"/>
              </p:ext>
            </p:extLst>
          </p:nvPr>
        </p:nvGraphicFramePr>
        <p:xfrm>
          <a:off x="6322108" y="1189815"/>
          <a:ext cx="25860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" name="Equation" r:id="rId12" imgW="1993680" imgH="583920" progId="Equation.DSMT4">
                  <p:embed/>
                </p:oleObj>
              </mc:Choice>
              <mc:Fallback>
                <p:oleObj name="Equation" r:id="rId12" imgW="1993680" imgH="583920" progId="Equation.DSMT4">
                  <p:embed/>
                  <p:pic>
                    <p:nvPicPr>
                      <p:cNvPr id="0" name="オブジェクト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108" y="1189815"/>
                        <a:ext cx="25860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993"/>
              </p:ext>
            </p:extLst>
          </p:nvPr>
        </p:nvGraphicFramePr>
        <p:xfrm>
          <a:off x="7372240" y="2212959"/>
          <a:ext cx="1114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" name="Equation" r:id="rId14" imgW="431640" imgH="164880" progId="Equation.DSMT4">
                  <p:embed/>
                </p:oleObj>
              </mc:Choice>
              <mc:Fallback>
                <p:oleObj name="Equation" r:id="rId14" imgW="431640" imgH="164880" progId="Equation.DSMT4">
                  <p:embed/>
                  <p:pic>
                    <p:nvPicPr>
                      <p:cNvPr id="0" name="オブジェクト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240" y="2212959"/>
                        <a:ext cx="11144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447060" y="3908418"/>
            <a:ext cx="13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release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061981" y="4676760"/>
            <a:ext cx="135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</a:t>
            </a:r>
            <a:endParaRPr lang="en-US" altLang="ja-JP" dirty="0" smtClean="0"/>
          </a:p>
          <a:p>
            <a:r>
              <a:rPr lang="en-US" altLang="ja-JP" dirty="0" smtClean="0"/>
              <a:t>release</a:t>
            </a:r>
            <a:endParaRPr kumimoji="1" lang="ja-JP" altLang="en-US" dirty="0"/>
          </a:p>
        </p:txBody>
      </p:sp>
      <p:sp>
        <p:nvSpPr>
          <p:cNvPr id="77" name="テキスト ボックス 122"/>
          <p:cNvSpPr txBox="1">
            <a:spLocks noChangeArrowheads="1"/>
          </p:cNvSpPr>
          <p:nvPr/>
        </p:nvSpPr>
        <p:spPr bwMode="auto">
          <a:xfrm>
            <a:off x="3001041" y="4689504"/>
            <a:ext cx="1254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itchFamily="34" charset="0"/>
              </a:rPr>
              <a:t>heat </a:t>
            </a:r>
            <a:endParaRPr lang="en-US" altLang="ja-JP" dirty="0" smtClean="0">
              <a:latin typeface="Calibri" pitchFamily="34" charset="0"/>
            </a:endParaRPr>
          </a:p>
          <a:p>
            <a:pPr eaLnBrk="1" hangingPunct="1"/>
            <a:r>
              <a:rPr lang="en-US" altLang="ja-JP" dirty="0" smtClean="0">
                <a:latin typeface="Calibri" pitchFamily="34" charset="0"/>
              </a:rPr>
              <a:t>absorption</a:t>
            </a:r>
            <a:endParaRPr lang="ja-JP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73509" y="5883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s</a:t>
            </a:r>
            <a:r>
              <a:rPr lang="en-US" altLang="ja-JP" dirty="0" smtClean="0"/>
              <a:t>elf-cooling</a:t>
            </a:r>
            <a:endParaRPr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971699" y="3614175"/>
            <a:ext cx="1433512" cy="1841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5154" name="Object 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12980"/>
              </p:ext>
            </p:extLst>
          </p:nvPr>
        </p:nvGraphicFramePr>
        <p:xfrm>
          <a:off x="1259632" y="3482080"/>
          <a:ext cx="4286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9" name="Equation" r:id="rId4" imgW="190500" imgH="228600" progId="">
                  <p:embed/>
                </p:oleObj>
              </mc:Choice>
              <mc:Fallback>
                <p:oleObj name="Equation" r:id="rId4" imgW="190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82080"/>
                        <a:ext cx="4286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5" name="Object 4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24123"/>
              </p:ext>
            </p:extLst>
          </p:nvPr>
        </p:nvGraphicFramePr>
        <p:xfrm>
          <a:off x="1259632" y="2601596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0" name="Equation" r:id="rId6" imgW="165028" imgH="228501" progId="">
                  <p:embed/>
                </p:oleObj>
              </mc:Choice>
              <mc:Fallback>
                <p:oleObj name="Equation" r:id="rId6" imgW="165028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01596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6" name="Object 4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67653"/>
              </p:ext>
            </p:extLst>
          </p:nvPr>
        </p:nvGraphicFramePr>
        <p:xfrm>
          <a:off x="1259632" y="4316327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1" name="Equation" r:id="rId8" imgW="165028" imgH="228501" progId="">
                  <p:embed/>
                </p:oleObj>
              </mc:Choice>
              <mc:Fallback>
                <p:oleObj name="Equation" r:id="rId8" imgW="165028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316327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78" name="グループ化 124"/>
          <p:cNvGrpSpPr>
            <a:grpSpLocks/>
          </p:cNvGrpSpPr>
          <p:nvPr/>
        </p:nvGrpSpPr>
        <p:grpSpPr bwMode="auto">
          <a:xfrm>
            <a:off x="6698666" y="2023976"/>
            <a:ext cx="625475" cy="1443037"/>
            <a:chOff x="795179" y="5293176"/>
            <a:chExt cx="624450" cy="1442526"/>
          </a:xfrm>
        </p:grpSpPr>
        <p:sp>
          <p:nvSpPr>
            <p:cNvPr id="126" name="正方形/長方形 125"/>
            <p:cNvSpPr/>
            <p:nvPr/>
          </p:nvSpPr>
          <p:spPr>
            <a:xfrm>
              <a:off x="795179" y="5293176"/>
              <a:ext cx="613356" cy="498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806274" y="6237404"/>
              <a:ext cx="613355" cy="498298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28" name="正方形/長方形 127"/>
          <p:cNvSpPr/>
          <p:nvPr/>
        </p:nvSpPr>
        <p:spPr>
          <a:xfrm>
            <a:off x="5979529" y="2871701"/>
            <a:ext cx="442912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7619416" y="2871701"/>
            <a:ext cx="442913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0" name="直線コネクタ 129"/>
          <p:cNvCxnSpPr/>
          <p:nvPr/>
        </p:nvCxnSpPr>
        <p:spPr>
          <a:xfrm>
            <a:off x="5692191" y="2860588"/>
            <a:ext cx="26098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422441" y="2871701"/>
            <a:ext cx="287338" cy="9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 flipV="1">
            <a:off x="7324141" y="2843126"/>
            <a:ext cx="295275" cy="12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>
            <a:off x="5821701" y="1854113"/>
            <a:ext cx="2277724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7" name="テキスト ボックス 142"/>
          <p:cNvSpPr txBox="1">
            <a:spLocks noChangeArrowheads="1"/>
          </p:cNvSpPr>
          <p:nvPr/>
        </p:nvSpPr>
        <p:spPr bwMode="auto">
          <a:xfrm>
            <a:off x="8323262" y="2658182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F</a:t>
            </a:r>
            <a:endParaRPr lang="ja-JP" altLang="en-US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6013450" y="4864014"/>
            <a:ext cx="442913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7635875" y="4852902"/>
            <a:ext cx="442913" cy="7969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190" name="グループ化 145"/>
          <p:cNvGrpSpPr>
            <a:grpSpLocks/>
          </p:cNvGrpSpPr>
          <p:nvPr/>
        </p:nvGrpSpPr>
        <p:grpSpPr bwMode="auto">
          <a:xfrm>
            <a:off x="6754813" y="4273464"/>
            <a:ext cx="623887" cy="1443038"/>
            <a:chOff x="795179" y="5293176"/>
            <a:chExt cx="624450" cy="1442526"/>
          </a:xfrm>
        </p:grpSpPr>
        <p:sp>
          <p:nvSpPr>
            <p:cNvPr id="147" name="正方形/長方形 146"/>
            <p:cNvSpPr/>
            <p:nvPr/>
          </p:nvSpPr>
          <p:spPr>
            <a:xfrm>
              <a:off x="795179" y="5293176"/>
              <a:ext cx="613328" cy="498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806301" y="6237404"/>
              <a:ext cx="613328" cy="498298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149" name="直線コネクタ 148"/>
          <p:cNvCxnSpPr/>
          <p:nvPr/>
        </p:nvCxnSpPr>
        <p:spPr>
          <a:xfrm>
            <a:off x="5716588" y="4868777"/>
            <a:ext cx="26114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2" name="テキスト ボックス 149"/>
          <p:cNvSpPr txBox="1">
            <a:spLocks noChangeArrowheads="1"/>
          </p:cNvSpPr>
          <p:nvPr/>
        </p:nvSpPr>
        <p:spPr bwMode="auto">
          <a:xfrm>
            <a:off x="8328025" y="4654231"/>
            <a:ext cx="487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F</a:t>
            </a:r>
            <a:endParaRPr lang="ja-JP" altLang="en-US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3" name="直線コネクタ 152"/>
          <p:cNvCxnSpPr/>
          <p:nvPr/>
        </p:nvCxnSpPr>
        <p:spPr>
          <a:xfrm flipV="1">
            <a:off x="6456363" y="4771939"/>
            <a:ext cx="269875" cy="80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7367588" y="4771939"/>
            <a:ext cx="268287" cy="96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下矢印 157"/>
          <p:cNvSpPr/>
          <p:nvPr/>
        </p:nvSpPr>
        <p:spPr>
          <a:xfrm>
            <a:off x="5904916" y="2528801"/>
            <a:ext cx="620713" cy="3603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9" name="下矢印 158"/>
          <p:cNvSpPr/>
          <p:nvPr/>
        </p:nvSpPr>
        <p:spPr>
          <a:xfrm>
            <a:off x="7615238" y="4603664"/>
            <a:ext cx="622300" cy="36036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0" name="下矢印 159"/>
          <p:cNvSpPr/>
          <p:nvPr/>
        </p:nvSpPr>
        <p:spPr>
          <a:xfrm>
            <a:off x="7529764" y="2536326"/>
            <a:ext cx="621228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1" name="下矢印 160"/>
          <p:cNvSpPr/>
          <p:nvPr/>
        </p:nvSpPr>
        <p:spPr>
          <a:xfrm>
            <a:off x="5906635" y="4544777"/>
            <a:ext cx="621228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78" name="直線矢印コネクタ 177"/>
          <p:cNvCxnSpPr/>
          <p:nvPr/>
        </p:nvCxnSpPr>
        <p:spPr>
          <a:xfrm flipH="1">
            <a:off x="7136816" y="2843126"/>
            <a:ext cx="696913" cy="34448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/>
          <p:nvPr/>
        </p:nvCxnSpPr>
        <p:spPr>
          <a:xfrm flipH="1" flipV="1">
            <a:off x="6200191" y="2930438"/>
            <a:ext cx="603250" cy="1714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矢印コネクタ 180"/>
          <p:cNvCxnSpPr/>
          <p:nvPr/>
        </p:nvCxnSpPr>
        <p:spPr>
          <a:xfrm flipH="1" flipV="1">
            <a:off x="7258050" y="4811627"/>
            <a:ext cx="576263" cy="2413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flipH="1">
            <a:off x="6183313" y="4825914"/>
            <a:ext cx="636587" cy="2571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 flipH="1">
            <a:off x="6009288" y="5990639"/>
            <a:ext cx="2183022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2754460" y="5073773"/>
            <a:ext cx="89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C000"/>
                </a:solidFill>
              </a:rPr>
              <a:t>current</a:t>
            </a:r>
            <a:endParaRPr kumimoji="1" lang="ja-JP" altLang="en-US" sz="1600" b="1" dirty="0">
              <a:solidFill>
                <a:srgbClr val="FFC000"/>
              </a:solidFill>
            </a:endParaRPr>
          </a:p>
        </p:txBody>
      </p:sp>
      <p:grpSp>
        <p:nvGrpSpPr>
          <p:cNvPr id="110" name="グループ化 109"/>
          <p:cNvGrpSpPr/>
          <p:nvPr/>
        </p:nvGrpSpPr>
        <p:grpSpPr>
          <a:xfrm>
            <a:off x="1971699" y="4331737"/>
            <a:ext cx="1454610" cy="360040"/>
            <a:chOff x="6842714" y="943845"/>
            <a:chExt cx="1454610" cy="360040"/>
          </a:xfrm>
        </p:grpSpPr>
        <p:sp>
          <p:nvSpPr>
            <p:cNvPr id="111" name="正方形/長方形 110"/>
            <p:cNvSpPr/>
            <p:nvPr/>
          </p:nvSpPr>
          <p:spPr>
            <a:xfrm>
              <a:off x="6857461" y="943845"/>
              <a:ext cx="1439863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6842714" y="1030996"/>
              <a:ext cx="1439863" cy="1857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14" name="テキスト ボックス 44"/>
          <p:cNvSpPr txBox="1">
            <a:spLocks noChangeArrowheads="1"/>
          </p:cNvSpPr>
          <p:nvPr/>
        </p:nvSpPr>
        <p:spPr bwMode="auto">
          <a:xfrm>
            <a:off x="1951061" y="3552361"/>
            <a:ext cx="892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</a:rPr>
              <a:t>MOSFET</a:t>
            </a:r>
            <a:endParaRPr lang="ja-JP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7" name="下矢印 116"/>
          <p:cNvSpPr/>
          <p:nvPr/>
        </p:nvSpPr>
        <p:spPr>
          <a:xfrm>
            <a:off x="1971699" y="3915800"/>
            <a:ext cx="638175" cy="482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74368"/>
              </p:ext>
            </p:extLst>
          </p:nvPr>
        </p:nvGraphicFramePr>
        <p:xfrm>
          <a:off x="2132136" y="4433325"/>
          <a:ext cx="303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" name="Equation" r:id="rId9" imgW="152268" imgH="203024" progId="Equation.DSMT4">
                  <p:embed/>
                </p:oleObj>
              </mc:Choice>
              <mc:Fallback>
                <p:oleObj name="Equation" r:id="rId9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136" y="4433325"/>
                        <a:ext cx="3032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グループ化 118"/>
          <p:cNvGrpSpPr/>
          <p:nvPr/>
        </p:nvGrpSpPr>
        <p:grpSpPr>
          <a:xfrm>
            <a:off x="1963108" y="2771782"/>
            <a:ext cx="1442103" cy="288032"/>
            <a:chOff x="6930579" y="764704"/>
            <a:chExt cx="1442103" cy="288032"/>
          </a:xfrm>
        </p:grpSpPr>
        <p:sp>
          <p:nvSpPr>
            <p:cNvPr id="121" name="正方形/長方形 120"/>
            <p:cNvSpPr/>
            <p:nvPr/>
          </p:nvSpPr>
          <p:spPr>
            <a:xfrm>
              <a:off x="6930579" y="764704"/>
              <a:ext cx="1424877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6932819" y="815851"/>
              <a:ext cx="1439863" cy="1857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23" name="下矢印 122"/>
          <p:cNvSpPr/>
          <p:nvPr/>
        </p:nvSpPr>
        <p:spPr>
          <a:xfrm>
            <a:off x="1999754" y="3020145"/>
            <a:ext cx="609645" cy="4628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4" name="上矢印 123"/>
          <p:cNvSpPr/>
          <p:nvPr/>
        </p:nvSpPr>
        <p:spPr>
          <a:xfrm>
            <a:off x="2933724" y="2480700"/>
            <a:ext cx="360362" cy="254317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34214"/>
              </p:ext>
            </p:extLst>
          </p:nvPr>
        </p:nvGraphicFramePr>
        <p:xfrm>
          <a:off x="2152773" y="2558488"/>
          <a:ext cx="303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" name="Equation" r:id="rId11" imgW="152268" imgH="203024" progId="Equation.DSMT4">
                  <p:embed/>
                </p:oleObj>
              </mc:Choice>
              <mc:Fallback>
                <p:oleObj name="Equation" r:id="rId11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773" y="2558488"/>
                        <a:ext cx="303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5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69357"/>
              </p:ext>
            </p:extLst>
          </p:nvPr>
        </p:nvGraphicFramePr>
        <p:xfrm>
          <a:off x="3682640" y="2091295"/>
          <a:ext cx="521673" cy="27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" name="Equation" r:id="rId13" imgW="317160" imgH="164880" progId="Equation.DSMT4">
                  <p:embed/>
                </p:oleObj>
              </mc:Choice>
              <mc:Fallback>
                <p:oleObj name="Equation" r:id="rId1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40" y="2091295"/>
                        <a:ext cx="521673" cy="27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グループ化 132"/>
          <p:cNvGrpSpPr/>
          <p:nvPr/>
        </p:nvGrpSpPr>
        <p:grpSpPr>
          <a:xfrm>
            <a:off x="3628665" y="4043277"/>
            <a:ext cx="1763713" cy="809625"/>
            <a:chOff x="6734175" y="3697288"/>
            <a:chExt cx="1763713" cy="809625"/>
          </a:xfrm>
        </p:grpSpPr>
        <p:sp>
          <p:nvSpPr>
            <p:cNvPr id="134" name="上矢印 133"/>
            <p:cNvSpPr/>
            <p:nvPr/>
          </p:nvSpPr>
          <p:spPr>
            <a:xfrm>
              <a:off x="8316913" y="3697288"/>
              <a:ext cx="180975" cy="328612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5" name="下矢印 134"/>
            <p:cNvSpPr/>
            <p:nvPr/>
          </p:nvSpPr>
          <p:spPr>
            <a:xfrm>
              <a:off x="8316913" y="4151313"/>
              <a:ext cx="180975" cy="3095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734175" y="3697288"/>
              <a:ext cx="1268413" cy="7874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9" name="下矢印 138"/>
            <p:cNvSpPr/>
            <p:nvPr/>
          </p:nvSpPr>
          <p:spPr>
            <a:xfrm>
              <a:off x="6788150" y="3759200"/>
              <a:ext cx="485775" cy="74771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1" name="下矢印 140"/>
            <p:cNvSpPr/>
            <p:nvPr/>
          </p:nvSpPr>
          <p:spPr>
            <a:xfrm>
              <a:off x="7367588" y="3754438"/>
              <a:ext cx="652462" cy="7413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42" name="テキスト ボックス 72"/>
          <p:cNvSpPr txBox="1">
            <a:spLocks noChangeArrowheads="1"/>
          </p:cNvSpPr>
          <p:nvPr/>
        </p:nvSpPr>
        <p:spPr bwMode="auto">
          <a:xfrm>
            <a:off x="3723121" y="3467013"/>
            <a:ext cx="162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B0F0"/>
                </a:solidFill>
                <a:latin typeface="Calibri" pitchFamily="34" charset="0"/>
              </a:rPr>
              <a:t>s</a:t>
            </a:r>
            <a:r>
              <a:rPr lang="en-US" altLang="ja-JP" b="1" dirty="0" smtClean="0">
                <a:solidFill>
                  <a:srgbClr val="00B0F0"/>
                </a:solidFill>
                <a:latin typeface="Calibri" pitchFamily="34" charset="0"/>
              </a:rPr>
              <a:t>elf-cooling</a:t>
            </a:r>
            <a:endParaRPr lang="ja-JP" altLang="en-US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6" name="上矢印 145"/>
          <p:cNvSpPr/>
          <p:nvPr/>
        </p:nvSpPr>
        <p:spPr>
          <a:xfrm>
            <a:off x="5215121" y="2968538"/>
            <a:ext cx="180975" cy="32861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0" name="下矢印 149"/>
          <p:cNvSpPr/>
          <p:nvPr/>
        </p:nvSpPr>
        <p:spPr>
          <a:xfrm>
            <a:off x="5200732" y="2503401"/>
            <a:ext cx="180975" cy="3095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3613679" y="2478000"/>
            <a:ext cx="1268413" cy="78740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4" name="下矢印 153"/>
          <p:cNvSpPr/>
          <p:nvPr/>
        </p:nvSpPr>
        <p:spPr>
          <a:xfrm>
            <a:off x="3667654" y="2512321"/>
            <a:ext cx="485775" cy="7477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6" name="下矢印 155"/>
          <p:cNvSpPr/>
          <p:nvPr/>
        </p:nvSpPr>
        <p:spPr>
          <a:xfrm>
            <a:off x="4244616" y="2500225"/>
            <a:ext cx="652462" cy="7413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57" name="オブジェクト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67523"/>
              </p:ext>
            </p:extLst>
          </p:nvPr>
        </p:nvGraphicFramePr>
        <p:xfrm>
          <a:off x="4344231" y="2071859"/>
          <a:ext cx="488155" cy="31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231" y="2071859"/>
                        <a:ext cx="488155" cy="314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テキスト ボックス 162"/>
          <p:cNvSpPr txBox="1"/>
          <p:nvPr/>
        </p:nvSpPr>
        <p:spPr>
          <a:xfrm>
            <a:off x="6603415" y="1511015"/>
            <a:ext cx="89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C000"/>
                </a:solidFill>
              </a:rPr>
              <a:t>current</a:t>
            </a:r>
            <a:endParaRPr kumimoji="1" lang="ja-JP" altLang="en-US" sz="1600" b="1" dirty="0">
              <a:solidFill>
                <a:srgbClr val="FFC000"/>
              </a:solidFill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6582981" y="6013667"/>
            <a:ext cx="13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electron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165" name="Text Box 107"/>
          <p:cNvSpPr txBox="1">
            <a:spLocks noChangeArrowheads="1"/>
          </p:cNvSpPr>
          <p:nvPr/>
        </p:nvSpPr>
        <p:spPr bwMode="auto">
          <a:xfrm>
            <a:off x="6723073" y="2056440"/>
            <a:ext cx="7621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CB</a:t>
            </a:r>
            <a:endParaRPr lang="ja-JP" altLang="en-US" sz="1000" b="1" dirty="0"/>
          </a:p>
        </p:txBody>
      </p:sp>
      <p:sp>
        <p:nvSpPr>
          <p:cNvPr id="167" name="Text Box 107"/>
          <p:cNvSpPr txBox="1">
            <a:spLocks noChangeArrowheads="1"/>
          </p:cNvSpPr>
          <p:nvPr/>
        </p:nvSpPr>
        <p:spPr bwMode="auto">
          <a:xfrm>
            <a:off x="6765087" y="4298556"/>
            <a:ext cx="7621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CB</a:t>
            </a:r>
            <a:endParaRPr lang="ja-JP" altLang="en-US" sz="1000" b="1" dirty="0"/>
          </a:p>
        </p:txBody>
      </p:sp>
      <p:sp>
        <p:nvSpPr>
          <p:cNvPr id="169" name="Text Box 107"/>
          <p:cNvSpPr txBox="1">
            <a:spLocks noChangeArrowheads="1"/>
          </p:cNvSpPr>
          <p:nvPr/>
        </p:nvSpPr>
        <p:spPr bwMode="auto">
          <a:xfrm>
            <a:off x="6676205" y="3235859"/>
            <a:ext cx="77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  VB</a:t>
            </a:r>
            <a:endParaRPr lang="ja-JP" altLang="en-US" sz="1000" b="1" dirty="0"/>
          </a:p>
        </p:txBody>
      </p:sp>
      <p:sp>
        <p:nvSpPr>
          <p:cNvPr id="170" name="Text Box 107"/>
          <p:cNvSpPr txBox="1">
            <a:spLocks noChangeArrowheads="1"/>
          </p:cNvSpPr>
          <p:nvPr/>
        </p:nvSpPr>
        <p:spPr bwMode="auto">
          <a:xfrm>
            <a:off x="6728505" y="5475808"/>
            <a:ext cx="77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/>
              <a:t> </a:t>
            </a:r>
            <a:r>
              <a:rPr lang="en-US" altLang="ja-JP" sz="1000" b="1" dirty="0" smtClean="0"/>
              <a:t>   VB</a:t>
            </a:r>
            <a:endParaRPr lang="ja-JP" altLang="en-US" sz="1000" b="1" dirty="0"/>
          </a:p>
        </p:txBody>
      </p:sp>
      <p:sp>
        <p:nvSpPr>
          <p:cNvPr id="174" name="下矢印 173"/>
          <p:cNvSpPr/>
          <p:nvPr/>
        </p:nvSpPr>
        <p:spPr>
          <a:xfrm>
            <a:off x="1946633" y="5001750"/>
            <a:ext cx="638175" cy="482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5" name="下矢印 174"/>
          <p:cNvSpPr/>
          <p:nvPr/>
        </p:nvSpPr>
        <p:spPr>
          <a:xfrm>
            <a:off x="1998583" y="2065953"/>
            <a:ext cx="609645" cy="4628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756274" y="1654105"/>
            <a:ext cx="13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release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756273" y="5491118"/>
            <a:ext cx="13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release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509620"/>
              </p:ext>
            </p:extLst>
          </p:nvPr>
        </p:nvGraphicFramePr>
        <p:xfrm>
          <a:off x="3613679" y="4897328"/>
          <a:ext cx="5207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name="Equation" r:id="rId17" imgW="317160" imgH="164880" progId="Equation.DSMT4">
                  <p:embed/>
                </p:oleObj>
              </mc:Choice>
              <mc:Fallback>
                <p:oleObj name="Equation" r:id="rId17" imgW="317160" imgH="164880" progId="Equation.DSMT4">
                  <p:embed/>
                  <p:pic>
                    <p:nvPicPr>
                      <p:cNvPr id="0" name="Object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679" y="4897328"/>
                        <a:ext cx="5207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4381"/>
              </p:ext>
            </p:extLst>
          </p:nvPr>
        </p:nvGraphicFramePr>
        <p:xfrm>
          <a:off x="4293826" y="4939982"/>
          <a:ext cx="4873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オブジェクト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826" y="4939982"/>
                        <a:ext cx="4873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880557"/>
              </p:ext>
            </p:extLst>
          </p:nvPr>
        </p:nvGraphicFramePr>
        <p:xfrm>
          <a:off x="5119327" y="2082491"/>
          <a:ext cx="3651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" name="Equation" r:id="rId21" imgW="266400" imgH="190440" progId="Equation.DSMT4">
                  <p:embed/>
                </p:oleObj>
              </mc:Choice>
              <mc:Fallback>
                <p:oleObj name="Equation" r:id="rId21" imgW="266400" imgH="190440" progId="Equation.DSMT4">
                  <p:embed/>
                  <p:pic>
                    <p:nvPicPr>
                      <p:cNvPr id="0" name="オブジェクト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327" y="2082491"/>
                        <a:ext cx="3651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90385"/>
              </p:ext>
            </p:extLst>
          </p:nvPr>
        </p:nvGraphicFramePr>
        <p:xfrm>
          <a:off x="5108656" y="4923208"/>
          <a:ext cx="3651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" name="Equation" r:id="rId23" imgW="266400" imgH="190440" progId="Equation.DSMT4">
                  <p:embed/>
                </p:oleObj>
              </mc:Choice>
              <mc:Fallback>
                <p:oleObj name="Equation" r:id="rId23" imgW="266400" imgH="19044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656" y="4923208"/>
                        <a:ext cx="3651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テキスト ボックス 86"/>
          <p:cNvSpPr txBox="1"/>
          <p:nvPr/>
        </p:nvSpPr>
        <p:spPr>
          <a:xfrm>
            <a:off x="7534131" y="1950047"/>
            <a:ext cx="135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</a:t>
            </a:r>
            <a:endParaRPr lang="en-US" altLang="ja-JP" dirty="0" smtClean="0"/>
          </a:p>
          <a:p>
            <a:r>
              <a:rPr lang="en-US" altLang="ja-JP" dirty="0" smtClean="0"/>
              <a:t>release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751858" y="3943901"/>
            <a:ext cx="135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heat </a:t>
            </a:r>
            <a:endParaRPr lang="en-US" altLang="ja-JP" dirty="0" smtClean="0"/>
          </a:p>
          <a:p>
            <a:r>
              <a:rPr lang="en-US" altLang="ja-JP" dirty="0" smtClean="0"/>
              <a:t>release</a:t>
            </a:r>
            <a:endParaRPr kumimoji="1" lang="ja-JP" altLang="en-US" dirty="0"/>
          </a:p>
        </p:txBody>
      </p:sp>
      <p:sp>
        <p:nvSpPr>
          <p:cNvPr id="89" name="テキスト ボックス 122"/>
          <p:cNvSpPr txBox="1">
            <a:spLocks noChangeArrowheads="1"/>
          </p:cNvSpPr>
          <p:nvPr/>
        </p:nvSpPr>
        <p:spPr bwMode="auto">
          <a:xfrm>
            <a:off x="7471778" y="3975390"/>
            <a:ext cx="1254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itchFamily="34" charset="0"/>
              </a:rPr>
              <a:t>heat </a:t>
            </a:r>
            <a:endParaRPr lang="en-US" altLang="ja-JP" dirty="0" smtClean="0">
              <a:latin typeface="Calibri" pitchFamily="34" charset="0"/>
            </a:endParaRPr>
          </a:p>
          <a:p>
            <a:pPr eaLnBrk="1" hangingPunct="1"/>
            <a:r>
              <a:rPr lang="en-US" altLang="ja-JP" dirty="0" smtClean="0">
                <a:latin typeface="Calibri" pitchFamily="34" charset="0"/>
              </a:rPr>
              <a:t>absorption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90" name="テキスト ボックス 122"/>
          <p:cNvSpPr txBox="1">
            <a:spLocks noChangeArrowheads="1"/>
          </p:cNvSpPr>
          <p:nvPr/>
        </p:nvSpPr>
        <p:spPr bwMode="auto">
          <a:xfrm>
            <a:off x="5474363" y="1915548"/>
            <a:ext cx="1254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itchFamily="34" charset="0"/>
              </a:rPr>
              <a:t>heat </a:t>
            </a:r>
            <a:endParaRPr lang="en-US" altLang="ja-JP" dirty="0" smtClean="0">
              <a:latin typeface="Calibri" pitchFamily="34" charset="0"/>
            </a:endParaRPr>
          </a:p>
          <a:p>
            <a:pPr eaLnBrk="1" hangingPunct="1"/>
            <a:r>
              <a:rPr lang="en-US" altLang="ja-JP" dirty="0" smtClean="0">
                <a:latin typeface="Calibri" pitchFamily="34" charset="0"/>
              </a:rPr>
              <a:t>absorption</a:t>
            </a:r>
            <a:endParaRPr lang="ja-JP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" y="1156331"/>
            <a:ext cx="2349947" cy="22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タイトル 1"/>
          <p:cNvSpPr txBox="1">
            <a:spLocks/>
          </p:cNvSpPr>
          <p:nvPr/>
        </p:nvSpPr>
        <p:spPr bwMode="auto">
          <a:xfrm>
            <a:off x="346075" y="179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4400" dirty="0" smtClean="0">
                <a:latin typeface="Calibri" pitchFamily="34" charset="0"/>
              </a:rPr>
              <a:t>Method</a:t>
            </a:r>
            <a:endParaRPr lang="ja-JP" altLang="en-US" sz="4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04" y="1164906"/>
            <a:ext cx="2416376" cy="22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1691680" y="2492896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139952" y="2571057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169567" y="1700808"/>
            <a:ext cx="0" cy="2730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691680" y="3068960"/>
            <a:ext cx="0" cy="2730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918614" y="94303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resistivity</a:t>
            </a:r>
            <a:endParaRPr kumimoji="1" lang="ja-JP" altLang="en-US" sz="16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92286" y="943030"/>
            <a:ext cx="143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err="1" smtClean="0"/>
              <a:t>thermoppwer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2217970"/>
            <a:ext cx="94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</a:rPr>
              <a:t>10</a:t>
            </a:r>
            <a:r>
              <a:rPr kumimoji="1" lang="en-US" altLang="ja-JP" sz="1200" b="1" i="1" dirty="0" smtClean="0">
                <a:solidFill>
                  <a:srgbClr val="0070C0"/>
                </a:solidFill>
              </a:rPr>
              <a:t>m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Ωcm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4580" y="3345101"/>
            <a:ext cx="94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3</a:t>
            </a:r>
            <a:r>
              <a:rPr kumimoji="1" lang="en-US" altLang="ja-JP" sz="1200" b="1" i="1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Ωcm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7905" y="2302559"/>
            <a:ext cx="100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i="1" dirty="0" smtClean="0">
                <a:solidFill>
                  <a:srgbClr val="0070C0"/>
                </a:solidFill>
              </a:rPr>
              <a:t>－</a:t>
            </a:r>
            <a:r>
              <a:rPr lang="en-US" altLang="ja-JP" sz="1200" b="1" i="1" dirty="0" smtClean="0">
                <a:solidFill>
                  <a:srgbClr val="0070C0"/>
                </a:solidFill>
              </a:rPr>
              <a:t>200μ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V/K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2358" y="1936194"/>
            <a:ext cx="94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FF0000"/>
                </a:solidFill>
              </a:rPr>
              <a:t>193μ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V/K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" y="5862092"/>
            <a:ext cx="1530365" cy="8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" y="3617650"/>
            <a:ext cx="1504474" cy="8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" y="4737118"/>
            <a:ext cx="1477637" cy="8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6"/>
          <p:cNvSpPr txBox="1">
            <a:spLocks noChangeArrowheads="1"/>
          </p:cNvSpPr>
          <p:nvPr/>
        </p:nvSpPr>
        <p:spPr bwMode="auto">
          <a:xfrm>
            <a:off x="503610" y="3864939"/>
            <a:ext cx="11826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chemeClr val="bg1"/>
                </a:solidFill>
                <a:latin typeface="Calibri" pitchFamily="34" charset="0"/>
              </a:rPr>
              <a:t>Ti 0.1μm</a:t>
            </a:r>
          </a:p>
        </p:txBody>
      </p:sp>
      <p:sp>
        <p:nvSpPr>
          <p:cNvPr id="29" name="テキスト ボックス 46"/>
          <p:cNvSpPr txBox="1">
            <a:spLocks noChangeArrowheads="1"/>
          </p:cNvSpPr>
          <p:nvPr/>
        </p:nvSpPr>
        <p:spPr bwMode="auto">
          <a:xfrm>
            <a:off x="561795" y="4905304"/>
            <a:ext cx="853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1"/>
                </a:solidFill>
                <a:latin typeface="Calibri" pitchFamily="34" charset="0"/>
              </a:rPr>
              <a:t>Au 0.4μm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06504" y="3862594"/>
            <a:ext cx="2156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err="1" smtClean="0">
                <a:solidFill>
                  <a:srgbClr val="0070C0"/>
                </a:solidFill>
              </a:rPr>
              <a:t>Sb</a:t>
            </a:r>
            <a:r>
              <a:rPr lang="en-US" altLang="ja-JP" sz="1200" b="1" u="sng" dirty="0" smtClean="0">
                <a:solidFill>
                  <a:srgbClr val="0070C0"/>
                </a:solidFill>
              </a:rPr>
              <a:t> doped n-type Si wafer</a:t>
            </a:r>
            <a:endParaRPr kumimoji="1" lang="ja-JP" altLang="en-US" sz="1200" b="1" u="sng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91200" y="6124596"/>
            <a:ext cx="226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solidFill>
                  <a:srgbClr val="FF0000"/>
                </a:solidFill>
              </a:rPr>
              <a:t>B doped p-type Si wafer </a:t>
            </a:r>
            <a:endParaRPr kumimoji="1" lang="ja-JP" alt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7168" name="テキスト ボックス 7167"/>
          <p:cNvSpPr txBox="1"/>
          <p:nvPr/>
        </p:nvSpPr>
        <p:spPr>
          <a:xfrm>
            <a:off x="3157510" y="5707598"/>
            <a:ext cx="536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20mm</a:t>
            </a:r>
            <a:endParaRPr kumimoji="1" lang="ja-JP" altLang="en-US" sz="9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38886" y="5329403"/>
            <a:ext cx="536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3</a:t>
            </a:r>
            <a:r>
              <a:rPr kumimoji="1" lang="en-US" altLang="ja-JP" sz="900" dirty="0" smtClean="0"/>
              <a:t>0mm</a:t>
            </a:r>
            <a:endParaRPr kumimoji="1" lang="ja-JP" altLang="en-US" sz="9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07093" y="5303399"/>
            <a:ext cx="1169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0.52mm thick</a:t>
            </a:r>
            <a:endParaRPr kumimoji="1" lang="ja-JP" altLang="en-US" sz="900" dirty="0"/>
          </a:p>
        </p:txBody>
      </p:sp>
      <p:sp>
        <p:nvSpPr>
          <p:cNvPr id="58" name="フローチャート: データ 57"/>
          <p:cNvSpPr/>
          <p:nvPr/>
        </p:nvSpPr>
        <p:spPr>
          <a:xfrm>
            <a:off x="3138312" y="5121581"/>
            <a:ext cx="799519" cy="576064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: データ 58"/>
          <p:cNvSpPr/>
          <p:nvPr/>
        </p:nvSpPr>
        <p:spPr>
          <a:xfrm>
            <a:off x="3090920" y="5041371"/>
            <a:ext cx="799519" cy="576064"/>
          </a:xfrm>
          <a:prstGeom prst="flowChartInputOut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ローチャート: データ 59"/>
          <p:cNvSpPr/>
          <p:nvPr/>
        </p:nvSpPr>
        <p:spPr>
          <a:xfrm>
            <a:off x="3025871" y="4977792"/>
            <a:ext cx="799519" cy="576064"/>
          </a:xfrm>
          <a:prstGeom prst="flowChartInputOut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ローチャート: データ 60"/>
          <p:cNvSpPr/>
          <p:nvPr/>
        </p:nvSpPr>
        <p:spPr>
          <a:xfrm>
            <a:off x="2972438" y="4882649"/>
            <a:ext cx="799519" cy="576064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ローチャート: データ 66"/>
          <p:cNvSpPr/>
          <p:nvPr/>
        </p:nvSpPr>
        <p:spPr>
          <a:xfrm>
            <a:off x="2766794" y="4697599"/>
            <a:ext cx="799519" cy="576064"/>
          </a:xfrm>
          <a:prstGeom prst="flowChartInputOutp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: データ 67"/>
          <p:cNvSpPr/>
          <p:nvPr/>
        </p:nvSpPr>
        <p:spPr>
          <a:xfrm>
            <a:off x="2537419" y="4555423"/>
            <a:ext cx="799519" cy="576064"/>
          </a:xfrm>
          <a:prstGeom prst="flowChartInputOut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ローチャート: データ 68"/>
          <p:cNvSpPr/>
          <p:nvPr/>
        </p:nvSpPr>
        <p:spPr>
          <a:xfrm>
            <a:off x="2306504" y="4386856"/>
            <a:ext cx="799519" cy="576064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3664983" y="4114891"/>
            <a:ext cx="170497" cy="7221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26"/>
          <p:cNvSpPr txBox="1">
            <a:spLocks noChangeArrowheads="1"/>
          </p:cNvSpPr>
          <p:nvPr/>
        </p:nvSpPr>
        <p:spPr bwMode="auto">
          <a:xfrm>
            <a:off x="3461200" y="4875559"/>
            <a:ext cx="364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b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US" altLang="ja-JP" sz="1100" b="1" dirty="0" smtClean="0">
                <a:solidFill>
                  <a:schemeClr val="bg1"/>
                </a:solidFill>
                <a:latin typeface="Calibri" pitchFamily="34" charset="0"/>
              </a:rPr>
              <a:t>i</a:t>
            </a:r>
            <a:endParaRPr lang="en-US" altLang="ja-JP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" name="テキスト ボックス 26"/>
          <p:cNvSpPr txBox="1">
            <a:spLocks noChangeArrowheads="1"/>
          </p:cNvSpPr>
          <p:nvPr/>
        </p:nvSpPr>
        <p:spPr bwMode="auto">
          <a:xfrm>
            <a:off x="3248940" y="4733389"/>
            <a:ext cx="364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b="1" dirty="0" smtClean="0">
                <a:solidFill>
                  <a:schemeClr val="bg1"/>
                </a:solidFill>
                <a:latin typeface="Calibri" pitchFamily="34" charset="0"/>
              </a:rPr>
              <a:t>Ti</a:t>
            </a:r>
            <a:endParaRPr lang="en-US" altLang="ja-JP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5" name="テキスト ボックス 26"/>
          <p:cNvSpPr txBox="1">
            <a:spLocks noChangeArrowheads="1"/>
          </p:cNvSpPr>
          <p:nvPr/>
        </p:nvSpPr>
        <p:spPr bwMode="auto">
          <a:xfrm>
            <a:off x="2984458" y="4601748"/>
            <a:ext cx="364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b="1" dirty="0" smtClean="0">
                <a:solidFill>
                  <a:srgbClr val="00B050"/>
                </a:solidFill>
                <a:latin typeface="Calibri" pitchFamily="34" charset="0"/>
              </a:rPr>
              <a:t>Au</a:t>
            </a:r>
            <a:endParaRPr lang="en-US" altLang="ja-JP" sz="11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6" name="テキスト ボックス 26"/>
          <p:cNvSpPr txBox="1">
            <a:spLocks noChangeArrowheads="1"/>
          </p:cNvSpPr>
          <p:nvPr/>
        </p:nvSpPr>
        <p:spPr bwMode="auto">
          <a:xfrm>
            <a:off x="2668086" y="4413278"/>
            <a:ext cx="364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b="1" dirty="0" smtClean="0">
                <a:solidFill>
                  <a:schemeClr val="bg1"/>
                </a:solidFill>
                <a:latin typeface="Calibri" pitchFamily="34" charset="0"/>
              </a:rPr>
              <a:t>Cu</a:t>
            </a:r>
            <a:endParaRPr lang="en-US" altLang="ja-JP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428107" y="3641708"/>
            <a:ext cx="188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0070C0"/>
                </a:solidFill>
              </a:rPr>
              <a:t>R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= 0.087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1200" b="1" i="1" dirty="0" err="1" smtClean="0">
                <a:solidFill>
                  <a:srgbClr val="0070C0"/>
                </a:solidFill>
              </a:rPr>
              <a:t>m</a:t>
            </a:r>
            <a:r>
              <a:rPr lang="en-US" altLang="ja-JP" sz="1200" b="1" dirty="0" err="1" smtClean="0">
                <a:solidFill>
                  <a:srgbClr val="0070C0"/>
                </a:solidFill>
              </a:rPr>
              <a:t>Ω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@ RT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306503" y="6365814"/>
            <a:ext cx="190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FF0000"/>
                </a:solidFill>
              </a:rPr>
              <a:t>R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= 0.026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200" b="1" i="1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1200" b="1" dirty="0" err="1" smtClean="0">
                <a:solidFill>
                  <a:srgbClr val="FF0000"/>
                </a:solidFill>
              </a:rPr>
              <a:t>Ω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@ RT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172" name="直線矢印コネクタ 7171"/>
          <p:cNvCxnSpPr/>
          <p:nvPr/>
        </p:nvCxnSpPr>
        <p:spPr>
          <a:xfrm flipV="1">
            <a:off x="2734723" y="5409613"/>
            <a:ext cx="230915" cy="4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503013" y="3440212"/>
            <a:ext cx="188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0070C0"/>
                </a:solidFill>
              </a:rPr>
              <a:t>RI</a:t>
            </a:r>
            <a:r>
              <a:rPr lang="en-US" altLang="ja-JP" sz="12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= 139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1200" b="1" i="1" dirty="0" err="1" smtClean="0">
                <a:solidFill>
                  <a:srgbClr val="0070C0"/>
                </a:solidFill>
              </a:rPr>
              <a:t>m</a:t>
            </a:r>
            <a:r>
              <a:rPr lang="en-US" altLang="ja-JP" sz="1200" b="1" dirty="0" err="1">
                <a:solidFill>
                  <a:srgbClr val="0070C0"/>
                </a:solidFill>
              </a:rPr>
              <a:t>W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@ </a:t>
            </a:r>
            <a:r>
              <a:rPr lang="en-US" altLang="ja-JP" sz="1200" b="1" i="1" dirty="0" smtClean="0">
                <a:solidFill>
                  <a:srgbClr val="0070C0"/>
                </a:solidFill>
              </a:rPr>
              <a:t>I</a:t>
            </a:r>
            <a:r>
              <a:rPr lang="en-US" altLang="ja-JP" sz="1200" b="1" dirty="0" smtClean="0">
                <a:solidFill>
                  <a:srgbClr val="0070C0"/>
                </a:solidFill>
              </a:rPr>
              <a:t> = 40A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218826" y="6571611"/>
            <a:ext cx="188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FF0000"/>
                </a:solidFill>
              </a:rPr>
              <a:t>RI</a:t>
            </a:r>
            <a:r>
              <a:rPr lang="en-US" altLang="ja-JP" sz="12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= 42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200" b="1" i="1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1200" b="1" dirty="0" err="1">
                <a:solidFill>
                  <a:srgbClr val="FF0000"/>
                </a:solidFill>
              </a:rPr>
              <a:t>W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@ </a:t>
            </a:r>
            <a:r>
              <a:rPr lang="en-US" altLang="ja-JP" sz="1200" b="1" i="1" dirty="0" smtClean="0">
                <a:solidFill>
                  <a:srgbClr val="FF0000"/>
                </a:solidFill>
              </a:rPr>
              <a:t>I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= 40A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 flipH="1">
            <a:off x="2948276" y="5458713"/>
            <a:ext cx="209234" cy="676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テキスト ボックス 7176"/>
          <p:cNvSpPr txBox="1"/>
          <p:nvPr/>
        </p:nvSpPr>
        <p:spPr>
          <a:xfrm>
            <a:off x="4722216" y="5796890"/>
            <a:ext cx="4344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1200" dirty="0" smtClean="0"/>
              <a:t>Gate-Source V: 10V, Drain-Source I: </a:t>
            </a:r>
            <a:r>
              <a:rPr lang="en-US" altLang="ja-JP" sz="1200" u="sng" dirty="0" smtClean="0"/>
              <a:t>40A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dirty="0" smtClean="0"/>
              <a:t>The t</a:t>
            </a:r>
            <a:r>
              <a:rPr lang="en-US" altLang="ja-JP" sz="1200" dirty="0" smtClean="0"/>
              <a:t>emperature </a:t>
            </a:r>
            <a:r>
              <a:rPr lang="en-US" altLang="ja-JP" sz="1200" dirty="0"/>
              <a:t>measurement using infrared </a:t>
            </a:r>
            <a:r>
              <a:rPr lang="en-US" altLang="ja-JP" sz="1200" dirty="0" smtClean="0"/>
              <a:t>thermography </a:t>
            </a:r>
            <a:r>
              <a:rPr lang="en-US" altLang="ja-JP" sz="1200" u="sng" dirty="0" smtClean="0"/>
              <a:t>every </a:t>
            </a:r>
            <a:r>
              <a:rPr lang="en-US" altLang="ja-JP" sz="1200" u="sng" dirty="0"/>
              <a:t>10 minutes</a:t>
            </a:r>
            <a:r>
              <a:rPr lang="ja-JP" altLang="en-US" sz="1200" u="sng" dirty="0"/>
              <a:t> </a:t>
            </a:r>
            <a:r>
              <a:rPr lang="en-US" altLang="ja-JP" sz="1200" u="sng" dirty="0"/>
              <a:t>in two </a:t>
            </a:r>
            <a:r>
              <a:rPr lang="en-US" altLang="ja-JP" sz="1200" u="sng" dirty="0" smtClean="0"/>
              <a:t>hours</a:t>
            </a:r>
            <a:r>
              <a:rPr lang="en-US" altLang="ja-JP" sz="12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dirty="0" smtClean="0"/>
              <a:t>The voltage measurement between Drain and Source</a:t>
            </a:r>
          </a:p>
          <a:p>
            <a:r>
              <a:rPr lang="en-US" altLang="ja-JP" sz="1200" dirty="0" smtClean="0"/>
              <a:t> </a:t>
            </a:r>
            <a:endParaRPr kumimoji="1" lang="ja-JP" altLang="en-US" sz="1200" dirty="0"/>
          </a:p>
        </p:txBody>
      </p:sp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33" y="1346329"/>
            <a:ext cx="2109350" cy="20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83" y="1346329"/>
            <a:ext cx="2092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テキスト ボックス 93"/>
          <p:cNvSpPr txBox="1"/>
          <p:nvPr/>
        </p:nvSpPr>
        <p:spPr>
          <a:xfrm>
            <a:off x="5076056" y="98705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carrier concentration</a:t>
            </a:r>
            <a:endParaRPr kumimoji="1" lang="ja-JP" altLang="en-US" sz="1600" b="1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317880" y="973154"/>
            <a:ext cx="182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carrier mobility</a:t>
            </a:r>
            <a:endParaRPr kumimoji="1" lang="ja-JP" altLang="en-US" sz="1600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33" y="3633054"/>
            <a:ext cx="4259150" cy="19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4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43706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R</a:t>
            </a:r>
            <a:r>
              <a:rPr lang="en-US" altLang="ja-JP" dirty="0" smtClean="0"/>
              <a:t>esults</a:t>
            </a:r>
            <a:r>
              <a:rPr lang="en-US" altLang="ja-JP" dirty="0" smtClean="0"/>
              <a:t>: MOSFET only </a:t>
            </a:r>
            <a:r>
              <a:rPr lang="en-US" altLang="ja-JP" dirty="0" smtClean="0"/>
              <a:t>(40A)</a:t>
            </a:r>
            <a:endParaRPr lang="ja-JP" alt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5"/>
            <a:ext cx="2757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" y="3429001"/>
            <a:ext cx="3384376" cy="330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347864" y="45957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17.4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±0.6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℃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51571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</a:rPr>
              <a:t>11.6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±0.8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℃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67522" y="211611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63mV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2335192" y="1077903"/>
            <a:ext cx="187220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12687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Joule heat from MOSFET 2.52W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21737"/>
            <a:ext cx="29693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012160" y="6581001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642291" y="5983279"/>
            <a:ext cx="867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pixel value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0272" y="352558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120min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0" y="2235192"/>
            <a:ext cx="4062586" cy="81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 rot="16200000">
            <a:off x="4098244" y="2528761"/>
            <a:ext cx="1141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21176" y="2937746"/>
            <a:ext cx="27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0</a:t>
            </a:r>
            <a:endParaRPr kumimoji="1" lang="ja-JP" altLang="en-US" sz="9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64244" y="2528761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15</a:t>
            </a:r>
            <a:endParaRPr kumimoji="1" lang="ja-JP" altLang="en-US" sz="9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64244" y="2147604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30</a:t>
            </a:r>
            <a:endParaRPr kumimoji="1" lang="ja-JP" altLang="en-US" sz="9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09880" y="3053162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l</a:t>
            </a:r>
            <a:r>
              <a:rPr lang="en-US" altLang="ja-JP" sz="900" b="1" dirty="0" smtClean="0"/>
              <a:t>ine profile</a:t>
            </a:r>
            <a:endParaRPr kumimoji="1" lang="ja-JP" altLang="en-US" sz="900" b="1" dirty="0"/>
          </a:p>
        </p:txBody>
      </p:sp>
      <p:sp>
        <p:nvSpPr>
          <p:cNvPr id="11" name="屈折矢印 10"/>
          <p:cNvSpPr/>
          <p:nvPr/>
        </p:nvSpPr>
        <p:spPr>
          <a:xfrm>
            <a:off x="6452714" y="3283994"/>
            <a:ext cx="279525" cy="1147611"/>
          </a:xfrm>
          <a:prstGeom prst="bentUp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07" y="1016148"/>
            <a:ext cx="4062586" cy="81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 rot="16200000">
            <a:off x="4098211" y="1309717"/>
            <a:ext cx="1141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t</a:t>
            </a:r>
            <a:r>
              <a:rPr kumimoji="1" lang="en-US" altLang="ja-JP" sz="900" b="1" dirty="0" smtClean="0"/>
              <a:t>emperature </a:t>
            </a:r>
            <a:r>
              <a:rPr kumimoji="1" lang="ja-JP" altLang="en-US" sz="900" b="1" dirty="0" smtClean="0"/>
              <a:t>（</a:t>
            </a:r>
            <a:r>
              <a:rPr lang="ja-JP" altLang="en-US" sz="900" b="1" dirty="0" smtClean="0"/>
              <a:t>℃</a:t>
            </a:r>
            <a:r>
              <a:rPr lang="en-US" altLang="ja-JP" sz="900" b="1" dirty="0" smtClean="0"/>
              <a:t>)</a:t>
            </a:r>
            <a:endParaRPr kumimoji="1" lang="ja-JP" altLang="en-US" sz="9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21143" y="1718702"/>
            <a:ext cx="278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0</a:t>
            </a:r>
            <a:endParaRPr kumimoji="1" lang="ja-JP" altLang="en-US" sz="9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64211" y="1309717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15</a:t>
            </a:r>
            <a:endParaRPr kumimoji="1" lang="ja-JP" altLang="en-US" sz="9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64211" y="928560"/>
            <a:ext cx="39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/>
              <a:t>30</a:t>
            </a:r>
            <a:endParaRPr kumimoji="1" lang="ja-JP" altLang="en-US" sz="9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09847" y="183411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/>
              <a:t>l</a:t>
            </a:r>
            <a:r>
              <a:rPr lang="en-US" altLang="ja-JP" sz="900" b="1" dirty="0" smtClean="0"/>
              <a:t>ine profile</a:t>
            </a:r>
            <a:endParaRPr kumimoji="1" lang="ja-JP" altLang="en-US" sz="900" b="1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4950880" y="1266144"/>
            <a:ext cx="15841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012160" y="1425133"/>
            <a:ext cx="1189808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876289" y="1558579"/>
            <a:ext cx="2146937" cy="12624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429477" y="1016148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upper side temperature: 21.3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05871" y="1558580"/>
            <a:ext cx="2117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lower</a:t>
            </a:r>
            <a:r>
              <a:rPr kumimoji="1" lang="en-US" altLang="ja-JP" sz="1000" b="1" dirty="0" smtClean="0"/>
              <a:t> side temperature: 9.4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65476" y="1253371"/>
            <a:ext cx="193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/>
              <a:t>internal</a:t>
            </a:r>
            <a:r>
              <a:rPr kumimoji="1" lang="en-US" altLang="ja-JP" sz="1000" b="1" dirty="0" smtClean="0"/>
              <a:t> temperature: 13.8</a:t>
            </a:r>
            <a:r>
              <a:rPr kumimoji="1" lang="ja-JP" altLang="en-US" sz="1000" b="1" dirty="0" smtClean="0"/>
              <a:t>℃</a:t>
            </a:r>
            <a:endParaRPr kumimoji="1" lang="ja-JP" altLang="en-US" sz="1000" b="1" dirty="0"/>
          </a:p>
        </p:txBody>
      </p:sp>
      <p:sp>
        <p:nvSpPr>
          <p:cNvPr id="7168" name="テキスト ボックス 7167"/>
          <p:cNvSpPr txBox="1"/>
          <p:nvPr/>
        </p:nvSpPr>
        <p:spPr>
          <a:xfrm>
            <a:off x="5804948" y="1241971"/>
            <a:ext cx="26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</a:rPr>
              <a:t>●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857304" y="1382963"/>
            <a:ext cx="269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0070C0"/>
                </a:solidFill>
              </a:rPr>
              <a:t>●</a:t>
            </a:r>
            <a:endParaRPr kumimoji="1" lang="ja-JP" altLang="en-US" sz="800" dirty="0">
              <a:solidFill>
                <a:srgbClr val="0070C0"/>
              </a:solidFill>
            </a:endParaRPr>
          </a:p>
        </p:txBody>
      </p:sp>
      <p:cxnSp>
        <p:nvCxnSpPr>
          <p:cNvPr id="7172" name="直線矢印コネクタ 7171"/>
          <p:cNvCxnSpPr>
            <a:endCxn id="3" idx="1"/>
          </p:cNvCxnSpPr>
          <p:nvPr/>
        </p:nvCxnSpPr>
        <p:spPr>
          <a:xfrm flipH="1">
            <a:off x="3347864" y="1457415"/>
            <a:ext cx="2520280" cy="327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直線矢印コネクタ 7181"/>
          <p:cNvCxnSpPr/>
          <p:nvPr/>
        </p:nvCxnSpPr>
        <p:spPr>
          <a:xfrm flipH="1">
            <a:off x="3366850" y="1598407"/>
            <a:ext cx="3509439" cy="367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1" name="左カーブ矢印 20"/>
          <p:cNvSpPr/>
          <p:nvPr/>
        </p:nvSpPr>
        <p:spPr>
          <a:xfrm rot="10800000">
            <a:off x="7030036" y="1965001"/>
            <a:ext cx="360040" cy="579227"/>
          </a:xfrm>
          <a:prstGeom prst="curvedLeftArrow">
            <a:avLst>
              <a:gd name="adj1" fmla="val 3100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149283" y="2106516"/>
            <a:ext cx="317894" cy="437712"/>
            <a:chOff x="1241084" y="2389808"/>
            <a:chExt cx="317894" cy="437712"/>
          </a:xfrm>
        </p:grpSpPr>
        <p:sp>
          <p:nvSpPr>
            <p:cNvPr id="42" name="テキスト ボックス 41"/>
            <p:cNvSpPr txBox="1"/>
            <p:nvPr/>
          </p:nvSpPr>
          <p:spPr>
            <a:xfrm flipH="1" flipV="1">
              <a:off x="1241084" y="2389808"/>
              <a:ext cx="3178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FF0000"/>
                  </a:solidFill>
                </a:rPr>
                <a:t>●</a:t>
              </a:r>
              <a:endParaRPr kumimoji="1"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289786" y="2612076"/>
              <a:ext cx="269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rgbClr val="0070C0"/>
                  </a:solidFill>
                </a:rPr>
                <a:t>●</a:t>
              </a:r>
              <a:endParaRPr kumimoji="1" lang="ja-JP" alt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7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1968</Words>
  <Application>Microsoft Office PowerPoint</Application>
  <PresentationFormat>画面に合わせる (4:3)</PresentationFormat>
  <Paragraphs>450</Paragraphs>
  <Slides>23</Slides>
  <Notes>23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Office ​​テーマ</vt:lpstr>
      <vt:lpstr>Equation</vt:lpstr>
      <vt:lpstr>MathType 6.0 Equation</vt:lpstr>
      <vt:lpstr>PowerPoint プレゼンテーション</vt:lpstr>
      <vt:lpstr>Introduction</vt:lpstr>
      <vt:lpstr>PowerPoint プレゼンテーション</vt:lpstr>
      <vt:lpstr>Purpose</vt:lpstr>
      <vt:lpstr>① self-cooling for        single-crystalline silicon ② themoelectric generation for       polycrystalline oxide </vt:lpstr>
      <vt:lpstr>thermoelectric cooling</vt:lpstr>
      <vt:lpstr>self-cooling</vt:lpstr>
      <vt:lpstr>PowerPoint プレゼンテーション</vt:lpstr>
      <vt:lpstr>Results: MOSFET only (40A)</vt:lpstr>
      <vt:lpstr>Results: MOSFET+n-Si (40A)</vt:lpstr>
      <vt:lpstr>PowerPoint プレゼンテーション</vt:lpstr>
      <vt:lpstr>Results: MOSFET only (40A)</vt:lpstr>
      <vt:lpstr>Results: MOSFET+n-Si (40A)</vt:lpstr>
      <vt:lpstr>Results: MOSFET+p-Si (40A)</vt:lpstr>
      <vt:lpstr>Results: MOSFET+n-Si+p-Si (40A)</vt:lpstr>
      <vt:lpstr>PowerPoint プレゼンテーション</vt:lpstr>
      <vt:lpstr>Method</vt:lpstr>
      <vt:lpstr>Results: temperature difference</vt:lpstr>
      <vt:lpstr>Results: average r and S values</vt:lpstr>
      <vt:lpstr>Results: power performance</vt:lpstr>
      <vt:lpstr>Results: optimization of element size</vt:lpstr>
      <vt:lpstr>Conclusion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hiro</cp:lastModifiedBy>
  <cp:revision>208</cp:revision>
  <cp:lastPrinted>2012-09-24T02:59:28Z</cp:lastPrinted>
  <dcterms:created xsi:type="dcterms:W3CDTF">2012-09-17T16:51:57Z</dcterms:created>
  <dcterms:modified xsi:type="dcterms:W3CDTF">2012-09-25T21:32:11Z</dcterms:modified>
</cp:coreProperties>
</file>